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9" r:id="rId2"/>
    <p:sldId id="457" r:id="rId3"/>
    <p:sldId id="440" r:id="rId4"/>
    <p:sldId id="458" r:id="rId5"/>
    <p:sldId id="455"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0056"/>
    <a:srgbClr val="E508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47"/>
  </p:normalViewPr>
  <p:slideViewPr>
    <p:cSldViewPr snapToGrid="0" snapToObjects="1" showGuides="1">
      <p:cViewPr varScale="1">
        <p:scale>
          <a:sx n="127" d="100"/>
          <a:sy n="127" d="100"/>
        </p:scale>
        <p:origin x="53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F883B-EAA3-714C-93C7-9EC6BF709EB4}" type="datetimeFigureOut">
              <a:rPr lang="nl-NL" smtClean="0"/>
              <a:t>15-02-2025</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46AB4D-AB10-914F-B3CE-08C8EFB30C88}" type="slidenum">
              <a:rPr lang="nl-NL" smtClean="0"/>
              <a:t>‹#›</a:t>
            </a:fld>
            <a:endParaRPr lang="nl-NL"/>
          </a:p>
        </p:txBody>
      </p:sp>
    </p:spTree>
    <p:extLst>
      <p:ext uri="{BB962C8B-B14F-4D97-AF65-F5344CB8AC3E}">
        <p14:creationId xmlns:p14="http://schemas.microsoft.com/office/powerpoint/2010/main" val="506700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2D51B66-9A89-0440-8756-3C64F8ACE8B7}" type="slidenum">
              <a:rPr lang="el-GR" sz="1200"/>
              <a:pPr eaLnBrk="1" hangingPunct="1"/>
              <a:t>3</a:t>
            </a:fld>
            <a:endParaRPr lang="el-GR" sz="1200"/>
          </a:p>
        </p:txBody>
      </p:sp>
      <p:sp>
        <p:nvSpPr>
          <p:cNvPr id="30723"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r" eaLnBrk="1" hangingPunct="1"/>
            <a:fld id="{3B8C5F0E-21E0-F147-A663-C0E7DF6F8E0F}" type="slidenum">
              <a:rPr lang="en-GB" sz="1200">
                <a:solidFill>
                  <a:srgbClr val="FFFFFF"/>
                </a:solidFill>
              </a:rPr>
              <a:pPr algn="r" eaLnBrk="1" hangingPunct="1"/>
              <a:t>3</a:t>
            </a:fld>
            <a:endParaRPr lang="en-GB" sz="1200">
              <a:solidFill>
                <a:srgbClr val="FFFFFF"/>
              </a:solidFill>
            </a:endParaRPr>
          </a:p>
        </p:txBody>
      </p:sp>
      <p:sp>
        <p:nvSpPr>
          <p:cNvPr id="30724" name="Rectangle 2"/>
          <p:cNvSpPr>
            <a:spLocks noGrp="1" noRot="1" noChangeAspect="1" noChangeArrowheads="1" noTextEdit="1"/>
          </p:cNvSpPr>
          <p:nvPr>
            <p:ph type="sldImg"/>
          </p:nvPr>
        </p:nvSpPr>
        <p:spPr>
          <a:solidFill>
            <a:srgbClr val="FFFFFF"/>
          </a:solidFill>
          <a:ln/>
        </p:spPr>
      </p:sp>
      <p:sp>
        <p:nvSpPr>
          <p:cNvPr id="30725" name="Text Box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19075" indent="-217488">
              <a:spcBef>
                <a:spcPts val="450"/>
              </a:spcBef>
              <a:tabLst>
                <a:tab pos="219075" algn="l"/>
                <a:tab pos="1133475" algn="l"/>
                <a:tab pos="2047875" algn="l"/>
                <a:tab pos="2962275" algn="l"/>
                <a:tab pos="3876675" algn="l"/>
                <a:tab pos="4791075" algn="l"/>
                <a:tab pos="5705475" algn="l"/>
                <a:tab pos="6619875" algn="l"/>
                <a:tab pos="7534275" algn="l"/>
                <a:tab pos="8448675" algn="l"/>
                <a:tab pos="9363075" algn="l"/>
                <a:tab pos="10277475" algn="l"/>
              </a:tabLst>
            </a:pPr>
            <a:r>
              <a:rPr lang="en-US">
                <a:solidFill>
                  <a:srgbClr val="707070"/>
                </a:solidFill>
                <a:latin typeface="Georgia" charset="0"/>
              </a:rPr>
              <a:t>There is </a:t>
            </a:r>
            <a:r>
              <a:rPr lang="en-US">
                <a:solidFill>
                  <a:srgbClr val="C5000B"/>
                </a:solidFill>
                <a:latin typeface="Georgia" charset="0"/>
              </a:rPr>
              <a:t>not one way of documenting</a:t>
            </a:r>
            <a:r>
              <a:rPr lang="en-US">
                <a:solidFill>
                  <a:srgbClr val="707070"/>
                </a:solidFill>
                <a:latin typeface="Georgia" charset="0"/>
              </a:rPr>
              <a:t> decisions that </a:t>
            </a:r>
            <a:r>
              <a:rPr lang="en-US">
                <a:solidFill>
                  <a:srgbClr val="C5000B"/>
                </a:solidFill>
                <a:latin typeface="Georgia" charset="0"/>
              </a:rPr>
              <a:t>satisfies all concerns</a:t>
            </a:r>
            <a:r>
              <a:rPr lang="en-US">
                <a:solidFill>
                  <a:srgbClr val="707070"/>
                </a:solidFill>
                <a:latin typeface="Georgia" charset="0"/>
              </a:rPr>
              <a:t> related to decisions!</a:t>
            </a:r>
            <a:r>
              <a:rPr lang="en-US"/>
              <a:t> Hence each decision viewpoint addresses a number of concerns</a:t>
            </a:r>
            <a:endParaRPr lang="en-US">
              <a:solidFill>
                <a:srgbClr val="707070"/>
              </a:solidFill>
              <a:latin typeface="Georgia"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DB40580-8730-7078-3452-9AE056C6557C}"/>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B7446462-2057-6A45-2F88-F4E11C90E7A6}"/>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2D51B66-9A89-0440-8756-3C64F8ACE8B7}" type="slidenum">
              <a:rPr lang="el-GR" sz="1200"/>
              <a:pPr eaLnBrk="1" hangingPunct="1"/>
              <a:t>4</a:t>
            </a:fld>
            <a:endParaRPr lang="el-GR" sz="1200"/>
          </a:p>
        </p:txBody>
      </p:sp>
      <p:sp>
        <p:nvSpPr>
          <p:cNvPr id="30723" name="Text Box 1">
            <a:extLst>
              <a:ext uri="{FF2B5EF4-FFF2-40B4-BE49-F238E27FC236}">
                <a16:creationId xmlns:a16="http://schemas.microsoft.com/office/drawing/2014/main" id="{1C4B6BDA-7C68-9FFD-2E0D-EF18AA207B17}"/>
              </a:ext>
            </a:extLst>
          </p:cNvPr>
          <p:cNvSpPr txBox="1">
            <a:spLocks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r" eaLnBrk="1" hangingPunct="1"/>
            <a:fld id="{3B8C5F0E-21E0-F147-A663-C0E7DF6F8E0F}" type="slidenum">
              <a:rPr lang="en-GB" sz="1200">
                <a:solidFill>
                  <a:srgbClr val="FFFFFF"/>
                </a:solidFill>
              </a:rPr>
              <a:pPr algn="r" eaLnBrk="1" hangingPunct="1"/>
              <a:t>4</a:t>
            </a:fld>
            <a:endParaRPr lang="en-GB" sz="1200">
              <a:solidFill>
                <a:srgbClr val="FFFFFF"/>
              </a:solidFill>
            </a:endParaRPr>
          </a:p>
        </p:txBody>
      </p:sp>
      <p:sp>
        <p:nvSpPr>
          <p:cNvPr id="30724" name="Rectangle 2">
            <a:extLst>
              <a:ext uri="{FF2B5EF4-FFF2-40B4-BE49-F238E27FC236}">
                <a16:creationId xmlns:a16="http://schemas.microsoft.com/office/drawing/2014/main" id="{074B69E4-E0BA-08DA-E8EB-7D0E40440CDC}"/>
              </a:ext>
            </a:extLst>
          </p:cNvPr>
          <p:cNvSpPr>
            <a:spLocks noGrp="1" noRot="1" noChangeAspect="1" noChangeArrowheads="1" noTextEdit="1"/>
          </p:cNvSpPr>
          <p:nvPr>
            <p:ph type="sldImg"/>
          </p:nvPr>
        </p:nvSpPr>
        <p:spPr>
          <a:solidFill>
            <a:srgbClr val="FFFFFF"/>
          </a:solidFill>
          <a:ln/>
        </p:spPr>
      </p:sp>
      <p:sp>
        <p:nvSpPr>
          <p:cNvPr id="30725" name="Text Box 3">
            <a:extLst>
              <a:ext uri="{FF2B5EF4-FFF2-40B4-BE49-F238E27FC236}">
                <a16:creationId xmlns:a16="http://schemas.microsoft.com/office/drawing/2014/main" id="{1C05B975-AE74-F2F3-CC7A-332DBC576BAE}"/>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19075" indent="-217488">
              <a:spcBef>
                <a:spcPts val="450"/>
              </a:spcBef>
              <a:tabLst>
                <a:tab pos="219075" algn="l"/>
                <a:tab pos="1133475" algn="l"/>
                <a:tab pos="2047875" algn="l"/>
                <a:tab pos="2962275" algn="l"/>
                <a:tab pos="3876675" algn="l"/>
                <a:tab pos="4791075" algn="l"/>
                <a:tab pos="5705475" algn="l"/>
                <a:tab pos="6619875" algn="l"/>
                <a:tab pos="7534275" algn="l"/>
                <a:tab pos="8448675" algn="l"/>
                <a:tab pos="9363075" algn="l"/>
                <a:tab pos="10277475" algn="l"/>
              </a:tabLst>
            </a:pPr>
            <a:r>
              <a:rPr lang="en-US">
                <a:solidFill>
                  <a:srgbClr val="707070"/>
                </a:solidFill>
                <a:latin typeface="Georgia" charset="0"/>
              </a:rPr>
              <a:t>There is </a:t>
            </a:r>
            <a:r>
              <a:rPr lang="en-US">
                <a:solidFill>
                  <a:srgbClr val="C5000B"/>
                </a:solidFill>
                <a:latin typeface="Georgia" charset="0"/>
              </a:rPr>
              <a:t>not one way of documenting</a:t>
            </a:r>
            <a:r>
              <a:rPr lang="en-US">
                <a:solidFill>
                  <a:srgbClr val="707070"/>
                </a:solidFill>
                <a:latin typeface="Georgia" charset="0"/>
              </a:rPr>
              <a:t> decisions that </a:t>
            </a:r>
            <a:r>
              <a:rPr lang="en-US">
                <a:solidFill>
                  <a:srgbClr val="C5000B"/>
                </a:solidFill>
                <a:latin typeface="Georgia" charset="0"/>
              </a:rPr>
              <a:t>satisfies all concerns</a:t>
            </a:r>
            <a:r>
              <a:rPr lang="en-US">
                <a:solidFill>
                  <a:srgbClr val="707070"/>
                </a:solidFill>
                <a:latin typeface="Georgia" charset="0"/>
              </a:rPr>
              <a:t> related to decisions!</a:t>
            </a:r>
            <a:r>
              <a:rPr lang="en-US"/>
              <a:t> Hence each decision viewpoint addresses a number of concerns</a:t>
            </a:r>
            <a:endParaRPr lang="en-US">
              <a:solidFill>
                <a:srgbClr val="707070"/>
              </a:solidFill>
              <a:latin typeface="Georgia" charset="0"/>
            </a:endParaRPr>
          </a:p>
        </p:txBody>
      </p:sp>
    </p:spTree>
    <p:extLst>
      <p:ext uri="{BB962C8B-B14F-4D97-AF65-F5344CB8AC3E}">
        <p14:creationId xmlns:p14="http://schemas.microsoft.com/office/powerpoint/2010/main" val="1648789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9914AC0-2436-AF4C-BC1F-027490D65EBB}" type="slidenum">
              <a:rPr lang="el-GR" sz="1200"/>
              <a:pPr eaLnBrk="1" hangingPunct="1"/>
              <a:t>5</a:t>
            </a:fld>
            <a:endParaRPr lang="el-GR" sz="1200"/>
          </a:p>
        </p:txBody>
      </p:sp>
      <p:sp>
        <p:nvSpPr>
          <p:cNvPr id="38915"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r" eaLnBrk="1" hangingPunct="1"/>
            <a:fld id="{4314A33F-7628-0240-AEF5-25B51D4BAFFC}" type="slidenum">
              <a:rPr lang="en-GB" sz="1200">
                <a:solidFill>
                  <a:srgbClr val="FFFFFF"/>
                </a:solidFill>
              </a:rPr>
              <a:pPr algn="r" eaLnBrk="1" hangingPunct="1"/>
              <a:t>5</a:t>
            </a:fld>
            <a:endParaRPr lang="en-GB" sz="1200">
              <a:solidFill>
                <a:srgbClr val="FFFFFF"/>
              </a:solidFill>
            </a:endParaRPr>
          </a:p>
        </p:txBody>
      </p:sp>
      <p:sp>
        <p:nvSpPr>
          <p:cNvPr id="38916" name="Rectangle 2"/>
          <p:cNvSpPr>
            <a:spLocks noGrp="1" noRot="1" noChangeAspect="1" noChangeArrowheads="1" noTextEdit="1"/>
          </p:cNvSpPr>
          <p:nvPr>
            <p:ph type="sldImg"/>
          </p:nvPr>
        </p:nvSpPr>
        <p:spPr>
          <a:solidFill>
            <a:srgbClr val="FFFFFF"/>
          </a:solidFill>
          <a:ln/>
        </p:spPr>
      </p:sp>
      <p:sp>
        <p:nvSpPr>
          <p:cNvPr id="38917" name="Text Box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219075" indent="-217488">
              <a:spcBef>
                <a:spcPts val="450"/>
              </a:spcBef>
              <a:tabLst>
                <a:tab pos="219075" algn="l"/>
                <a:tab pos="1133475" algn="l"/>
                <a:tab pos="2047875" algn="l"/>
                <a:tab pos="2962275" algn="l"/>
                <a:tab pos="3876675" algn="l"/>
                <a:tab pos="4791075" algn="l"/>
                <a:tab pos="5705475" algn="l"/>
                <a:tab pos="6619875" algn="l"/>
                <a:tab pos="7534275" algn="l"/>
                <a:tab pos="8448675" algn="l"/>
                <a:tab pos="9363075" algn="l"/>
                <a:tab pos="10277475" algn="l"/>
              </a:tabLst>
            </a:pPr>
            <a:r>
              <a:rPr lang="nl" dirty="0"/>
              <a:t>De "view" bevat sowieso altijd alle forces-"tabellen".  Wat modellen betreft kun je daarvoor kiezen op per decision-group een model aan te maken waarin je alle opties toont, of je kunt ervoor kiezen om een groot model aan te maken wat alles bevat. Er hoort wel altijd ook een model te zijn wat in ieder geval alle gekozen opties uit alle decision groups bevat omdat je anders niet kunt checken of alle ASRs door de gekozen opties voldoende (en niet conflicterend) geadresseerd zijn.</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6" name="Afbeelding 4">
            <a:extLst>
              <a:ext uri="{FF2B5EF4-FFF2-40B4-BE49-F238E27FC236}">
                <a16:creationId xmlns:a16="http://schemas.microsoft.com/office/drawing/2014/main" id="{3E43DDCB-339E-4C3A-9E9E-C22943510D3B}"/>
              </a:ext>
            </a:extLst>
          </p:cNvPr>
          <p:cNvPicPr>
            <a:picLocks noChangeAspect="1"/>
          </p:cNvPicPr>
          <p:nvPr userDrawn="1"/>
        </p:nvPicPr>
        <p:blipFill>
          <a:blip r:embed="rId2"/>
          <a:stretch>
            <a:fillRect/>
          </a:stretch>
        </p:blipFill>
        <p:spPr>
          <a:xfrm>
            <a:off x="5034507" y="1152437"/>
            <a:ext cx="5313453" cy="3382701"/>
          </a:xfrm>
          <a:prstGeom prst="rect">
            <a:avLst/>
          </a:prstGeom>
        </p:spPr>
      </p:pic>
      <p:sp>
        <p:nvSpPr>
          <p:cNvPr id="29" name="Tijdelijke aanduiding voor tekst 28">
            <a:extLst>
              <a:ext uri="{FF2B5EF4-FFF2-40B4-BE49-F238E27FC236}">
                <a16:creationId xmlns:a16="http://schemas.microsoft.com/office/drawing/2014/main" id="{FDED8E11-341A-45D2-85B1-F7C4DB53232E}"/>
              </a:ext>
            </a:extLst>
          </p:cNvPr>
          <p:cNvSpPr>
            <a:spLocks noGrp="1"/>
          </p:cNvSpPr>
          <p:nvPr>
            <p:ph type="body" sz="quarter" idx="11" hasCustomPrompt="1"/>
          </p:nvPr>
        </p:nvSpPr>
        <p:spPr>
          <a:xfrm>
            <a:off x="893235" y="5095875"/>
            <a:ext cx="10452100" cy="1009650"/>
          </a:xfrm>
        </p:spPr>
        <p:txBody>
          <a:bodyPr>
            <a:normAutofit/>
          </a:bodyPr>
          <a:lstStyle>
            <a:lvl1pPr marL="0" indent="0">
              <a:buNone/>
              <a:defRPr lang="en-GB" sz="2475" b="0" i="0" u="none" strike="noStrike" cap="all" spc="0" baseline="0" dirty="0">
                <a:ln>
                  <a:noFill/>
                </a:ln>
                <a:solidFill>
                  <a:srgbClr val="000000"/>
                </a:solidFill>
                <a:uFillTx/>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Medium"/>
              </a:defRPr>
            </a:lvl1pPr>
          </a:lstStyle>
          <a:p>
            <a:pPr lvl="0"/>
            <a:r>
              <a:rPr lang="nl-NL" dirty="0"/>
              <a:t>VOORBEELD VAN EEN ONDERTITEL</a:t>
            </a:r>
            <a:endParaRPr lang="en-GB" dirty="0"/>
          </a:p>
        </p:txBody>
      </p:sp>
      <p:sp>
        <p:nvSpPr>
          <p:cNvPr id="34" name="Tijdelijke aanduiding voor tekst 33">
            <a:extLst>
              <a:ext uri="{FF2B5EF4-FFF2-40B4-BE49-F238E27FC236}">
                <a16:creationId xmlns:a16="http://schemas.microsoft.com/office/drawing/2014/main" id="{D9C3A310-643B-4139-9F62-77D06674713C}"/>
              </a:ext>
            </a:extLst>
          </p:cNvPr>
          <p:cNvSpPr>
            <a:spLocks noGrp="1"/>
          </p:cNvSpPr>
          <p:nvPr>
            <p:ph type="body" sz="quarter" idx="12" hasCustomPrompt="1"/>
          </p:nvPr>
        </p:nvSpPr>
        <p:spPr>
          <a:xfrm>
            <a:off x="893233" y="1196300"/>
            <a:ext cx="10458803" cy="588915"/>
          </a:xfrm>
        </p:spPr>
        <p:txBody>
          <a:bodyPr anchor="b">
            <a:noAutofit/>
          </a:bodyPr>
          <a:lstStyle>
            <a:lvl1pPr marL="0" indent="0">
              <a:buNone/>
              <a:defRPr lang="nl-NL" sz="1846" b="0" kern="1200" cap="all" baseline="0" dirty="0" smtClean="0">
                <a:solidFill>
                  <a:schemeClr val="tx2"/>
                </a:solidFill>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Demi Bold"/>
              </a:defRPr>
            </a:lvl1pPr>
          </a:lstStyle>
          <a:p>
            <a:pPr lvl="0"/>
            <a:r>
              <a:rPr lang="nl-NL" dirty="0"/>
              <a:t>NAAM OPLEIDING/FACULTEIT</a:t>
            </a:r>
          </a:p>
        </p:txBody>
      </p:sp>
      <p:sp>
        <p:nvSpPr>
          <p:cNvPr id="3" name="Tijdelijke aanduiding voor tekst 2">
            <a:extLst>
              <a:ext uri="{FF2B5EF4-FFF2-40B4-BE49-F238E27FC236}">
                <a16:creationId xmlns:a16="http://schemas.microsoft.com/office/drawing/2014/main" id="{D3983EC9-36B1-B744-A87D-1AA0BEB38BFB}"/>
              </a:ext>
            </a:extLst>
          </p:cNvPr>
          <p:cNvSpPr>
            <a:spLocks noGrp="1"/>
          </p:cNvSpPr>
          <p:nvPr>
            <p:ph type="body" sz="quarter" idx="13" hasCustomPrompt="1"/>
          </p:nvPr>
        </p:nvSpPr>
        <p:spPr>
          <a:xfrm>
            <a:off x="893234" y="2214000"/>
            <a:ext cx="10452100" cy="2808000"/>
          </a:xfrm>
        </p:spPr>
        <p:txBody>
          <a:bodyPr>
            <a:normAutofit/>
          </a:bodyPr>
          <a:lstStyle>
            <a:lvl1pPr marL="0" indent="0">
              <a:lnSpc>
                <a:spcPct val="80000"/>
              </a:lnSpc>
              <a:buNone/>
              <a:defRPr sz="6750" b="1" cap="all" baseline="0">
                <a:latin typeface="Avenir Next Condensed Medium" panose="020B0606020202020204" pitchFamily="34" charset="0"/>
              </a:defRPr>
            </a:lvl1pPr>
          </a:lstStyle>
          <a:p>
            <a:r>
              <a:rPr lang="nl-NL" dirty="0"/>
              <a:t>Titel van de presentatie_</a:t>
            </a:r>
          </a:p>
        </p:txBody>
      </p:sp>
    </p:spTree>
    <p:extLst>
      <p:ext uri="{BB962C8B-B14F-4D97-AF65-F5344CB8AC3E}">
        <p14:creationId xmlns:p14="http://schemas.microsoft.com/office/powerpoint/2010/main" val="358500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Tekst_">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D13B7015-BB4D-A84E-84E4-520C33B85DF3}"/>
              </a:ext>
            </a:extLst>
          </p:cNvPr>
          <p:cNvSpPr>
            <a:spLocks noGrp="1"/>
          </p:cNvSpPr>
          <p:nvPr>
            <p:ph type="title" hasCustomPrompt="1"/>
          </p:nvPr>
        </p:nvSpPr>
        <p:spPr/>
        <p:txBody>
          <a:bodyPr anchor="b">
            <a:normAutofit/>
          </a:bodyPr>
          <a:lstStyle>
            <a:lvl1pPr>
              <a:defRPr sz="3200">
                <a:solidFill>
                  <a:schemeClr val="tx2"/>
                </a:solidFill>
              </a:defRPr>
            </a:lvl1pPr>
          </a:lstStyle>
          <a:p>
            <a:r>
              <a:rPr lang="nl-NL" dirty="0"/>
              <a:t>ONDERWERP / titel</a:t>
            </a:r>
          </a:p>
        </p:txBody>
      </p:sp>
      <p:sp>
        <p:nvSpPr>
          <p:cNvPr id="6" name="Tijdelijke aanduiding voor tekst 2"/>
          <p:cNvSpPr>
            <a:spLocks noGrp="1"/>
          </p:cNvSpPr>
          <p:nvPr>
            <p:ph type="body" sz="quarter" idx="11"/>
          </p:nvPr>
        </p:nvSpPr>
        <p:spPr>
          <a:xfrm>
            <a:off x="838200" y="1925638"/>
            <a:ext cx="105156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Tree>
    <p:extLst>
      <p:ext uri="{BB962C8B-B14F-4D97-AF65-F5344CB8AC3E}">
        <p14:creationId xmlns:p14="http://schemas.microsoft.com/office/powerpoint/2010/main" val="263155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Tekst">
    <p:spTree>
      <p:nvGrpSpPr>
        <p:cNvPr id="1" name=""/>
        <p:cNvGrpSpPr/>
        <p:nvPr/>
      </p:nvGrpSpPr>
      <p:grpSpPr>
        <a:xfrm>
          <a:off x="0" y="0"/>
          <a:ext cx="0" cy="0"/>
          <a:chOff x="0" y="0"/>
          <a:chExt cx="0" cy="0"/>
        </a:xfrm>
      </p:grpSpPr>
      <p:sp>
        <p:nvSpPr>
          <p:cNvPr id="4" name="Titel 6">
            <a:extLst>
              <a:ext uri="{FF2B5EF4-FFF2-40B4-BE49-F238E27FC236}">
                <a16:creationId xmlns:a16="http://schemas.microsoft.com/office/drawing/2014/main" id="{24158585-8C9B-2444-8413-2968F1CB97F5}"/>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7" name="Tijdelijke aanduiding voor tekst 2"/>
          <p:cNvSpPr>
            <a:spLocks noGrp="1"/>
          </p:cNvSpPr>
          <p:nvPr>
            <p:ph type="body" sz="quarter" idx="11"/>
          </p:nvPr>
        </p:nvSpPr>
        <p:spPr>
          <a:xfrm>
            <a:off x="838200" y="1925638"/>
            <a:ext cx="52578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46748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Tekst en Afbeelding">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260C8E6A-14DF-4CBC-B795-FDA284EC4712}"/>
              </a:ext>
            </a:extLst>
          </p:cNvPr>
          <p:cNvSpPr>
            <a:spLocks noGrp="1"/>
          </p:cNvSpPr>
          <p:nvPr>
            <p:ph type="pic" sz="quarter" idx="11"/>
          </p:nvPr>
        </p:nvSpPr>
        <p:spPr>
          <a:xfrm>
            <a:off x="6553203" y="1917701"/>
            <a:ext cx="4800600" cy="4248000"/>
          </a:xfrm>
        </p:spPr>
        <p:txBody>
          <a:bodyPr>
            <a:normAutofit/>
          </a:bodyPr>
          <a:lstStyle>
            <a:lvl1pPr marL="0" indent="0">
              <a:buNone/>
              <a:defRPr sz="1275">
                <a:latin typeface="Arial" panose="020B0604020202020204" pitchFamily="34" charset="0"/>
                <a:cs typeface="Arial" panose="020B0604020202020204" pitchFamily="34" charset="0"/>
              </a:defRPr>
            </a:lvl1pPr>
          </a:lstStyle>
          <a:p>
            <a:r>
              <a:rPr lang="en-GB"/>
              <a:t>Click icon to add picture</a:t>
            </a:r>
            <a:endParaRPr lang="en-GB" dirty="0"/>
          </a:p>
        </p:txBody>
      </p:sp>
      <p:sp>
        <p:nvSpPr>
          <p:cNvPr id="7" name="Titel 6">
            <a:extLst>
              <a:ext uri="{FF2B5EF4-FFF2-40B4-BE49-F238E27FC236}">
                <a16:creationId xmlns:a16="http://schemas.microsoft.com/office/drawing/2014/main" id="{70688633-6D41-064D-B005-BBA9338D0D94}"/>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8" name="Tijdelijke aanduiding voor tekst 2"/>
          <p:cNvSpPr>
            <a:spLocks noGrp="1"/>
          </p:cNvSpPr>
          <p:nvPr>
            <p:ph type="body" sz="quarter" idx="12"/>
          </p:nvPr>
        </p:nvSpPr>
        <p:spPr>
          <a:xfrm>
            <a:off x="838200" y="1926000"/>
            <a:ext cx="52578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335136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bbele Titel en Tekst">
    <p:spTree>
      <p:nvGrpSpPr>
        <p:cNvPr id="1" name=""/>
        <p:cNvGrpSpPr/>
        <p:nvPr/>
      </p:nvGrpSpPr>
      <p:grpSpPr>
        <a:xfrm>
          <a:off x="0" y="0"/>
          <a:ext cx="0" cy="0"/>
          <a:chOff x="0" y="0"/>
          <a:chExt cx="0" cy="0"/>
        </a:xfrm>
      </p:grpSpPr>
      <p:sp>
        <p:nvSpPr>
          <p:cNvPr id="9" name="Tijdelijke aanduiding voor tekst 4">
            <a:extLst>
              <a:ext uri="{FF2B5EF4-FFF2-40B4-BE49-F238E27FC236}">
                <a16:creationId xmlns:a16="http://schemas.microsoft.com/office/drawing/2014/main" id="{4B8653B3-70AE-4E3E-9A4D-3EAF4B4F4A9E}"/>
              </a:ext>
            </a:extLst>
          </p:cNvPr>
          <p:cNvSpPr>
            <a:spLocks noGrp="1"/>
          </p:cNvSpPr>
          <p:nvPr>
            <p:ph type="body" sz="quarter" idx="15" hasCustomPrompt="1"/>
          </p:nvPr>
        </p:nvSpPr>
        <p:spPr>
          <a:xfrm>
            <a:off x="6553200" y="1778435"/>
            <a:ext cx="4800600" cy="413103"/>
          </a:xfrm>
        </p:spPr>
        <p:txBody>
          <a:bodyPr anchor="ctr">
            <a:noAutofit/>
          </a:bodyPr>
          <a:lstStyle>
            <a:lvl1pPr marL="0" indent="0">
              <a:buNone/>
              <a:defRPr sz="2000" b="1" baseline="0"/>
            </a:lvl1pPr>
          </a:lstStyle>
          <a:p>
            <a:pPr lvl="0"/>
            <a:r>
              <a:rPr lang="nl-NL" dirty="0"/>
              <a:t>Klik voor </a:t>
            </a:r>
            <a:r>
              <a:rPr lang="nl-NL" dirty="0" err="1"/>
              <a:t>subkop</a:t>
            </a:r>
            <a:endParaRPr lang="en-GB" dirty="0"/>
          </a:p>
        </p:txBody>
      </p:sp>
      <p:sp>
        <p:nvSpPr>
          <p:cNvPr id="10" name="Tijdelijke aanduiding voor tekst 4">
            <a:extLst>
              <a:ext uri="{FF2B5EF4-FFF2-40B4-BE49-F238E27FC236}">
                <a16:creationId xmlns:a16="http://schemas.microsoft.com/office/drawing/2014/main" id="{60C7571E-BBB1-4DDF-9329-A0C028CAE8FB}"/>
              </a:ext>
            </a:extLst>
          </p:cNvPr>
          <p:cNvSpPr>
            <a:spLocks noGrp="1"/>
          </p:cNvSpPr>
          <p:nvPr>
            <p:ph type="body" sz="quarter" idx="16" hasCustomPrompt="1"/>
          </p:nvPr>
        </p:nvSpPr>
        <p:spPr>
          <a:xfrm>
            <a:off x="838200" y="1778435"/>
            <a:ext cx="4800600" cy="413103"/>
          </a:xfrm>
        </p:spPr>
        <p:txBody>
          <a:bodyPr anchor="ctr">
            <a:noAutofit/>
          </a:bodyPr>
          <a:lstStyle>
            <a:lvl1pPr marL="0" indent="0">
              <a:buNone/>
              <a:defRPr sz="2000" b="1"/>
            </a:lvl1pPr>
          </a:lstStyle>
          <a:p>
            <a:pPr lvl="0"/>
            <a:r>
              <a:rPr lang="nl-NL" dirty="0"/>
              <a:t>Klik voor </a:t>
            </a:r>
            <a:r>
              <a:rPr lang="nl-NL" dirty="0" err="1"/>
              <a:t>subkop</a:t>
            </a:r>
            <a:endParaRPr lang="en-GB" dirty="0"/>
          </a:p>
        </p:txBody>
      </p:sp>
      <p:sp>
        <p:nvSpPr>
          <p:cNvPr id="8" name="Titel 6">
            <a:extLst>
              <a:ext uri="{FF2B5EF4-FFF2-40B4-BE49-F238E27FC236}">
                <a16:creationId xmlns:a16="http://schemas.microsoft.com/office/drawing/2014/main" id="{AB6897B6-1B30-8840-AEF5-653E3015C372}"/>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3" name="Tijdelijke aanduiding voor tekst 2"/>
          <p:cNvSpPr>
            <a:spLocks noGrp="1"/>
          </p:cNvSpPr>
          <p:nvPr>
            <p:ph type="body" sz="quarter" idx="18"/>
          </p:nvPr>
        </p:nvSpPr>
        <p:spPr>
          <a:xfrm>
            <a:off x="838200" y="2286000"/>
            <a:ext cx="4800600" cy="39052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
        <p:nvSpPr>
          <p:cNvPr id="12" name="Tijdelijke aanduiding voor tekst 4"/>
          <p:cNvSpPr>
            <a:spLocks noGrp="1"/>
          </p:cNvSpPr>
          <p:nvPr>
            <p:ph type="body" sz="quarter" idx="19"/>
          </p:nvPr>
        </p:nvSpPr>
        <p:spPr>
          <a:xfrm>
            <a:off x="6553200" y="2286000"/>
            <a:ext cx="4800600" cy="39052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2813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13" name="Rechthoek">
            <a:extLst>
              <a:ext uri="{FF2B5EF4-FFF2-40B4-BE49-F238E27FC236}">
                <a16:creationId xmlns:a16="http://schemas.microsoft.com/office/drawing/2014/main" id="{2F35E840-7D0C-489A-B88C-9B5B6A358F43}"/>
              </a:ext>
            </a:extLst>
          </p:cNvPr>
          <p:cNvSpPr/>
          <p:nvPr/>
        </p:nvSpPr>
        <p:spPr>
          <a:xfrm>
            <a:off x="3149600" y="733425"/>
            <a:ext cx="5892800" cy="5391150"/>
          </a:xfrm>
          <a:prstGeom prst="rect">
            <a:avLst/>
          </a:prstGeom>
          <a:solidFill>
            <a:srgbClr val="000000"/>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sz="2400"/>
          </a:p>
        </p:txBody>
      </p:sp>
      <p:sp>
        <p:nvSpPr>
          <p:cNvPr id="20" name="Tijdelijke aanduiding voor tekst 19">
            <a:extLst>
              <a:ext uri="{FF2B5EF4-FFF2-40B4-BE49-F238E27FC236}">
                <a16:creationId xmlns:a16="http://schemas.microsoft.com/office/drawing/2014/main" id="{7E150451-5081-475D-A7BF-2CE6F5C377F5}"/>
              </a:ext>
            </a:extLst>
          </p:cNvPr>
          <p:cNvSpPr>
            <a:spLocks noGrp="1"/>
          </p:cNvSpPr>
          <p:nvPr>
            <p:ph type="body" sz="quarter" idx="11" hasCustomPrompt="1"/>
          </p:nvPr>
        </p:nvSpPr>
        <p:spPr>
          <a:xfrm>
            <a:off x="3640216" y="5429602"/>
            <a:ext cx="4910667" cy="493713"/>
          </a:xfrm>
        </p:spPr>
        <p:txBody>
          <a:bodyPr anchor="b"/>
          <a:lstStyle>
            <a:lvl1pPr marL="0" indent="0">
              <a:spcBef>
                <a:spcPts val="0"/>
              </a:spcBef>
              <a:buNone/>
              <a:defRPr sz="1800" cap="all" baseline="0">
                <a:solidFill>
                  <a:schemeClr val="bg1"/>
                </a:solidFill>
              </a:defRPr>
            </a:lvl1pPr>
          </a:lstStyle>
          <a:p>
            <a:pPr lvl="0"/>
            <a:r>
              <a:rPr lang="nl-NL" dirty="0"/>
              <a:t>NAAM</a:t>
            </a:r>
            <a:endParaRPr lang="en-GB" dirty="0"/>
          </a:p>
        </p:txBody>
      </p:sp>
      <p:sp>
        <p:nvSpPr>
          <p:cNvPr id="3" name="Tijdelijke aanduiding voor tekst 2">
            <a:extLst>
              <a:ext uri="{FF2B5EF4-FFF2-40B4-BE49-F238E27FC236}">
                <a16:creationId xmlns:a16="http://schemas.microsoft.com/office/drawing/2014/main" id="{B0DA6865-FA7E-094E-A575-DAADE998A20B}"/>
              </a:ext>
            </a:extLst>
          </p:cNvPr>
          <p:cNvSpPr>
            <a:spLocks noGrp="1"/>
          </p:cNvSpPr>
          <p:nvPr>
            <p:ph type="body" sz="quarter" idx="12" hasCustomPrompt="1"/>
          </p:nvPr>
        </p:nvSpPr>
        <p:spPr>
          <a:xfrm>
            <a:off x="3640216" y="1628775"/>
            <a:ext cx="4910667" cy="3600450"/>
          </a:xfrm>
        </p:spPr>
        <p:txBody>
          <a:bodyPr>
            <a:normAutofit/>
          </a:bodyPr>
          <a:lstStyle>
            <a:lvl1pPr marL="0" indent="0">
              <a:spcBef>
                <a:spcPts val="0"/>
              </a:spcBef>
              <a:buNone/>
              <a:defRPr sz="2800" cap="all" baseline="0">
                <a:solidFill>
                  <a:schemeClr val="bg1"/>
                </a:solidFill>
              </a:defRPr>
            </a:lvl1pPr>
          </a:lstStyle>
          <a:p>
            <a:r>
              <a:rPr lang="nl-NL" dirty="0"/>
              <a:t>‘QUOTE’</a:t>
            </a:r>
          </a:p>
        </p:txBody>
      </p:sp>
      <p:pic>
        <p:nvPicPr>
          <p:cNvPr id="6" name="Afbeelding 2">
            <a:extLst>
              <a:ext uri="{FF2B5EF4-FFF2-40B4-BE49-F238E27FC236}">
                <a16:creationId xmlns:a16="http://schemas.microsoft.com/office/drawing/2014/main" id="{FFDA8079-95BD-45E3-8313-ABF6A59ED207}"/>
              </a:ext>
            </a:extLst>
          </p:cNvPr>
          <p:cNvPicPr>
            <a:picLocks noChangeAspect="1"/>
          </p:cNvPicPr>
          <p:nvPr userDrawn="1"/>
        </p:nvPicPr>
        <p:blipFill>
          <a:blip r:embed="rId2"/>
          <a:stretch>
            <a:fillRect/>
          </a:stretch>
        </p:blipFill>
        <p:spPr>
          <a:xfrm>
            <a:off x="3644574" y="601590"/>
            <a:ext cx="355939" cy="297299"/>
          </a:xfrm>
          <a:prstGeom prst="rect">
            <a:avLst/>
          </a:prstGeom>
        </p:spPr>
      </p:pic>
    </p:spTree>
    <p:extLst>
      <p:ext uri="{BB962C8B-B14F-4D97-AF65-F5344CB8AC3E}">
        <p14:creationId xmlns:p14="http://schemas.microsoft.com/office/powerpoint/2010/main" val="296755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voettekst 1"/>
          <p:cNvSpPr>
            <a:spLocks noGrp="1"/>
          </p:cNvSpPr>
          <p:nvPr>
            <p:ph type="ftr" sz="quarter" idx="10"/>
          </p:nvPr>
        </p:nvSpPr>
        <p:spPr/>
        <p:txBody>
          <a:bodyPr/>
          <a:lstStyle>
            <a:lvl1pPr>
              <a:defRPr sz="1000">
                <a:latin typeface="Arial" pitchFamily="34" charset="0"/>
                <a:cs typeface="Arial" pitchFamily="34" charset="0"/>
              </a:defRPr>
            </a:lvl1pPr>
          </a:lstStyle>
          <a:p>
            <a:r>
              <a:rPr lang="nl-NL"/>
              <a:t>2015 Uwe van Heesch</a:t>
            </a:r>
          </a:p>
        </p:txBody>
      </p:sp>
      <p:sp>
        <p:nvSpPr>
          <p:cNvPr id="3" name="Tijdelijke aanduiding voor dianummer 2"/>
          <p:cNvSpPr>
            <a:spLocks noGrp="1"/>
          </p:cNvSpPr>
          <p:nvPr>
            <p:ph type="sldNum" sz="quarter" idx="11"/>
          </p:nvPr>
        </p:nvSpPr>
        <p:spPr/>
        <p:txBody>
          <a:bodyPr/>
          <a:lstStyle>
            <a:lvl1pPr>
              <a:defRPr/>
            </a:lvl1pPr>
          </a:lstStyle>
          <a:p>
            <a:fld id="{3081D0C0-E292-4CFA-AD58-0B0FDBDCDA3C}" type="slidenum">
              <a:rPr lang="nl-NL" smtClean="0"/>
              <a:pPr/>
              <a:t>‹#›</a:t>
            </a:fld>
            <a:endParaRPr lang="nl-NL"/>
          </a:p>
        </p:txBody>
      </p:sp>
    </p:spTree>
    <p:extLst>
      <p:ext uri="{BB962C8B-B14F-4D97-AF65-F5344CB8AC3E}">
        <p14:creationId xmlns:p14="http://schemas.microsoft.com/office/powerpoint/2010/main" val="381091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cSld name="Titel en object">
    <p:bg>
      <p:bgPr>
        <a:solidFill>
          <a:srgbClr val="FFFFFF"/>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239349" y="188640"/>
            <a:ext cx="9502920" cy="504701"/>
          </a:xfrm>
        </p:spPr>
        <p:txBody>
          <a:bodyPr/>
          <a:lstStyle>
            <a:lvl1pPr>
              <a:defRPr sz="3200" baseline="0">
                <a:solidFill>
                  <a:srgbClr val="E11837"/>
                </a:solidFill>
              </a:defRPr>
            </a:lvl1pPr>
          </a:lstStyle>
          <a:p>
            <a:r>
              <a:rPr lang="en-US" dirty="0" err="1"/>
              <a:t>Klik</a:t>
            </a:r>
            <a:r>
              <a:rPr lang="en-US" dirty="0"/>
              <a:t> </a:t>
            </a:r>
            <a:r>
              <a:rPr lang="en-US" dirty="0" err="1"/>
              <a:t>om</a:t>
            </a:r>
            <a:r>
              <a:rPr lang="en-US" dirty="0"/>
              <a:t> </a:t>
            </a:r>
            <a:r>
              <a:rPr lang="en-US" dirty="0" err="1"/>
              <a:t>een</a:t>
            </a:r>
            <a:r>
              <a:rPr lang="en-US" dirty="0"/>
              <a:t> </a:t>
            </a:r>
            <a:r>
              <a:rPr lang="en-US" dirty="0" err="1"/>
              <a:t>titel</a:t>
            </a:r>
            <a:r>
              <a:rPr lang="en-US" dirty="0"/>
              <a:t> </a:t>
            </a:r>
            <a:r>
              <a:rPr lang="en-US" dirty="0" err="1"/>
              <a:t>te</a:t>
            </a:r>
            <a:r>
              <a:rPr lang="en-US" dirty="0"/>
              <a:t> </a:t>
            </a:r>
            <a:r>
              <a:rPr lang="en-US" dirty="0" err="1"/>
              <a:t>maken</a:t>
            </a:r>
            <a:endParaRPr lang="nl-NL" dirty="0"/>
          </a:p>
        </p:txBody>
      </p:sp>
      <p:sp>
        <p:nvSpPr>
          <p:cNvPr id="3" name="Tijdelijke aanduiding voor inhoud 2"/>
          <p:cNvSpPr>
            <a:spLocks noGrp="1"/>
          </p:cNvSpPr>
          <p:nvPr>
            <p:ph idx="1" hasCustomPrompt="1"/>
          </p:nvPr>
        </p:nvSpPr>
        <p:spPr>
          <a:xfrm>
            <a:off x="527382" y="1196753"/>
            <a:ext cx="9481052" cy="3744215"/>
          </a:xfrm>
        </p:spPr>
        <p:txBody>
          <a:bodyPr/>
          <a:lstStyle>
            <a:lvl1pPr marL="355600" indent="-355600">
              <a:defRPr sz="2400">
                <a:latin typeface="Arial" pitchFamily="34" charset="0"/>
                <a:cs typeface="Arial" pitchFamily="34" charset="0"/>
              </a:defRPr>
            </a:lvl1pPr>
            <a:lvl2pPr marL="712788" indent="-357188">
              <a:defRPr sz="2400" b="0"/>
            </a:lvl2pPr>
            <a:lvl3pPr marL="985838" indent="-273050">
              <a:defRPr sz="2000" b="0"/>
            </a:lvl3pPr>
            <a:lvl4pPr marL="1341438" indent="-260350">
              <a:defRPr/>
            </a:lvl4pPr>
            <a:lvl5pPr marL="1614488" indent="-273050">
              <a:defRPr/>
            </a:lvl5pPr>
          </a:lstStyle>
          <a:p>
            <a:pPr lvl="0"/>
            <a:r>
              <a:rPr lang="en-US"/>
              <a:t>Klik om tekst toe te voegen</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ijdelijke aanduiding voor voettekst 3"/>
          <p:cNvSpPr>
            <a:spLocks noGrp="1"/>
          </p:cNvSpPr>
          <p:nvPr>
            <p:ph type="ftr" sz="quarter" idx="10"/>
          </p:nvPr>
        </p:nvSpPr>
        <p:spPr>
          <a:xfrm>
            <a:off x="2668883" y="6360101"/>
            <a:ext cx="3860800" cy="337581"/>
          </a:xfrm>
        </p:spPr>
        <p:txBody>
          <a:bodyPr/>
          <a:lstStyle>
            <a:lvl1pPr algn="l">
              <a:defRPr sz="1000">
                <a:latin typeface="Arial" pitchFamily="34" charset="0"/>
                <a:cs typeface="Arial" pitchFamily="34" charset="0"/>
              </a:defRPr>
            </a:lvl1pPr>
          </a:lstStyle>
          <a:p>
            <a:r>
              <a:rPr lang="nl-NL"/>
              <a:t>2015 Uwe van Heesch</a:t>
            </a:r>
          </a:p>
        </p:txBody>
      </p:sp>
      <p:sp>
        <p:nvSpPr>
          <p:cNvPr id="5" name="Tijdelijke aanduiding voor dianummer 4"/>
          <p:cNvSpPr>
            <a:spLocks noGrp="1"/>
          </p:cNvSpPr>
          <p:nvPr>
            <p:ph type="sldNum" sz="quarter" idx="11"/>
          </p:nvPr>
        </p:nvSpPr>
        <p:spPr>
          <a:xfrm>
            <a:off x="1921251" y="6360101"/>
            <a:ext cx="612152" cy="337581"/>
          </a:xfrm>
        </p:spPr>
        <p:txBody>
          <a:bodyPr/>
          <a:lstStyle>
            <a:lvl1pPr algn="l">
              <a:defRPr/>
            </a:lvl1pPr>
          </a:lstStyle>
          <a:p>
            <a:fld id="{3081D0C0-E292-4CFA-AD58-0B0FDBDCDA3C}" type="slidenum">
              <a:rPr lang="nl-NL" smtClean="0"/>
              <a:pPr/>
              <a:t>‹#›</a:t>
            </a:fld>
            <a:endParaRPr lang="nl-NL"/>
          </a:p>
        </p:txBody>
      </p:sp>
    </p:spTree>
    <p:extLst>
      <p:ext uri="{BB962C8B-B14F-4D97-AF65-F5344CB8AC3E}">
        <p14:creationId xmlns:p14="http://schemas.microsoft.com/office/powerpoint/2010/main" val="343906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6486190-F1D1-43BB-B712-AB7BE1C184AD}"/>
              </a:ext>
            </a:extLst>
          </p:cNvPr>
          <p:cNvSpPr>
            <a:spLocks noGrp="1"/>
          </p:cNvSpPr>
          <p:nvPr>
            <p:ph type="title"/>
          </p:nvPr>
        </p:nvSpPr>
        <p:spPr>
          <a:xfrm>
            <a:off x="838200" y="365129"/>
            <a:ext cx="10515600" cy="1325563"/>
          </a:xfrm>
          <a:prstGeom prst="rect">
            <a:avLst/>
          </a:prstGeom>
        </p:spPr>
        <p:txBody>
          <a:bodyPr vert="horz" lIns="91440" tIns="45720" rIns="91440" bIns="45720" rtlCol="0" anchor="b">
            <a:normAutofit/>
          </a:bodyPr>
          <a:lstStyle/>
          <a:p>
            <a:r>
              <a:rPr lang="nl-NL" dirty="0"/>
              <a:t>KLIK OM STIJL TE BEWERKEN</a:t>
            </a:r>
            <a:endParaRPr lang="en-GB" dirty="0"/>
          </a:p>
        </p:txBody>
      </p:sp>
      <p:sp>
        <p:nvSpPr>
          <p:cNvPr id="3" name="Tijdelijke aanduiding voor tekst 2">
            <a:extLst>
              <a:ext uri="{FF2B5EF4-FFF2-40B4-BE49-F238E27FC236}">
                <a16:creationId xmlns:a16="http://schemas.microsoft.com/office/drawing/2014/main" id="{6BC46703-C372-4CCF-BBDB-349EF159E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pic>
        <p:nvPicPr>
          <p:cNvPr id="6" name="Afbeelding 5">
            <a:extLst>
              <a:ext uri="{FF2B5EF4-FFF2-40B4-BE49-F238E27FC236}">
                <a16:creationId xmlns:a16="http://schemas.microsoft.com/office/drawing/2014/main" id="{D2936B9B-9586-48DE-B845-C54BC129D8BB}"/>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999687" y="6227764"/>
            <a:ext cx="1359194" cy="588915"/>
          </a:xfrm>
          <a:prstGeom prst="rect">
            <a:avLst/>
          </a:prstGeom>
        </p:spPr>
      </p:pic>
    </p:spTree>
    <p:extLst>
      <p:ext uri="{BB962C8B-B14F-4D97-AF65-F5344CB8AC3E}">
        <p14:creationId xmlns:p14="http://schemas.microsoft.com/office/powerpoint/2010/main" val="1496374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514337" rtl="0" eaLnBrk="1" latinLnBrk="0" hangingPunct="1">
        <a:lnSpc>
          <a:spcPct val="90000"/>
        </a:lnSpc>
        <a:spcBef>
          <a:spcPct val="0"/>
        </a:spcBef>
        <a:buNone/>
        <a:defRPr lang="nl-NL" sz="3200" b="1" kern="1200" cap="all" baseline="0" dirty="0">
          <a:solidFill>
            <a:schemeClr val="tx2"/>
          </a:solidFill>
          <a:latin typeface="Avenir Next Condensed Medium" panose="020B0606020202020204" pitchFamily="34" charset="0"/>
          <a:ea typeface="+mj-ea"/>
          <a:cs typeface="Arial" panose="020B0604020202020204" pitchFamily="34" charset="0"/>
          <a:sym typeface="Avenir Next Condensed Demi Bold"/>
        </a:defRPr>
      </a:lvl1pPr>
    </p:titleStyle>
    <p:bodyStyle>
      <a:lvl1pPr marL="18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37" rtl="0" eaLnBrk="1" latinLnBrk="0" hangingPunct="1">
        <a:defRPr sz="1013" kern="1200">
          <a:solidFill>
            <a:schemeClr val="tx1"/>
          </a:solidFill>
          <a:latin typeface="+mn-lt"/>
          <a:ea typeface="+mn-ea"/>
          <a:cs typeface="+mn-cs"/>
        </a:defRPr>
      </a:lvl1pPr>
      <a:lvl2pPr marL="257169" algn="l" defTabSz="514337" rtl="0" eaLnBrk="1" latinLnBrk="0" hangingPunct="1">
        <a:defRPr sz="1013" kern="1200">
          <a:solidFill>
            <a:schemeClr val="tx1"/>
          </a:solidFill>
          <a:latin typeface="+mn-lt"/>
          <a:ea typeface="+mn-ea"/>
          <a:cs typeface="+mn-cs"/>
        </a:defRPr>
      </a:lvl2pPr>
      <a:lvl3pPr marL="514337" algn="l" defTabSz="514337" rtl="0" eaLnBrk="1" latinLnBrk="0" hangingPunct="1">
        <a:defRPr sz="1013" kern="1200">
          <a:solidFill>
            <a:schemeClr val="tx1"/>
          </a:solidFill>
          <a:latin typeface="+mn-lt"/>
          <a:ea typeface="+mn-ea"/>
          <a:cs typeface="+mn-cs"/>
        </a:defRPr>
      </a:lvl3pPr>
      <a:lvl4pPr marL="771506" algn="l" defTabSz="514337" rtl="0" eaLnBrk="1" latinLnBrk="0" hangingPunct="1">
        <a:defRPr sz="1013" kern="1200">
          <a:solidFill>
            <a:schemeClr val="tx1"/>
          </a:solidFill>
          <a:latin typeface="+mn-lt"/>
          <a:ea typeface="+mn-ea"/>
          <a:cs typeface="+mn-cs"/>
        </a:defRPr>
      </a:lvl4pPr>
      <a:lvl5pPr marL="1028675" algn="l" defTabSz="514337" rtl="0" eaLnBrk="1" latinLnBrk="0" hangingPunct="1">
        <a:defRPr sz="1013" kern="1200">
          <a:solidFill>
            <a:schemeClr val="tx1"/>
          </a:solidFill>
          <a:latin typeface="+mn-lt"/>
          <a:ea typeface="+mn-ea"/>
          <a:cs typeface="+mn-cs"/>
        </a:defRPr>
      </a:lvl5pPr>
      <a:lvl6pPr marL="1285843" algn="l" defTabSz="514337" rtl="0" eaLnBrk="1" latinLnBrk="0" hangingPunct="1">
        <a:defRPr sz="1013" kern="1200">
          <a:solidFill>
            <a:schemeClr val="tx1"/>
          </a:solidFill>
          <a:latin typeface="+mn-lt"/>
          <a:ea typeface="+mn-ea"/>
          <a:cs typeface="+mn-cs"/>
        </a:defRPr>
      </a:lvl6pPr>
      <a:lvl7pPr marL="1543011" algn="l" defTabSz="514337" rtl="0" eaLnBrk="1" latinLnBrk="0" hangingPunct="1">
        <a:defRPr sz="1013" kern="1200">
          <a:solidFill>
            <a:schemeClr val="tx1"/>
          </a:solidFill>
          <a:latin typeface="+mn-lt"/>
          <a:ea typeface="+mn-ea"/>
          <a:cs typeface="+mn-cs"/>
        </a:defRPr>
      </a:lvl7pPr>
      <a:lvl8pPr marL="1800180" algn="l" defTabSz="514337" rtl="0" eaLnBrk="1" latinLnBrk="0" hangingPunct="1">
        <a:defRPr sz="1013" kern="1200">
          <a:solidFill>
            <a:schemeClr val="tx1"/>
          </a:solidFill>
          <a:latin typeface="+mn-lt"/>
          <a:ea typeface="+mn-ea"/>
          <a:cs typeface="+mn-cs"/>
        </a:defRPr>
      </a:lvl8pPr>
      <a:lvl9pPr marL="2057349" algn="l" defTabSz="514337"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1"/>
          </p:nvPr>
        </p:nvSpPr>
        <p:spPr/>
        <p:txBody>
          <a:bodyPr/>
          <a:lstStyle/>
          <a:p>
            <a:r>
              <a:rPr lang="nl-NL" dirty="0" err="1"/>
              <a:t>teex</a:t>
            </a:r>
            <a:endParaRPr lang="nl-NL" dirty="0"/>
          </a:p>
        </p:txBody>
      </p:sp>
      <p:sp>
        <p:nvSpPr>
          <p:cNvPr id="6" name="Tijdelijke aanduiding voor tekst 5"/>
          <p:cNvSpPr>
            <a:spLocks noGrp="1"/>
          </p:cNvSpPr>
          <p:nvPr>
            <p:ph type="body" sz="quarter" idx="12"/>
          </p:nvPr>
        </p:nvSpPr>
        <p:spPr/>
        <p:txBody>
          <a:bodyPr/>
          <a:lstStyle/>
          <a:p>
            <a:r>
              <a:rPr lang="nl-NL" dirty="0"/>
              <a:t>AIM</a:t>
            </a:r>
          </a:p>
        </p:txBody>
      </p:sp>
      <p:sp>
        <p:nvSpPr>
          <p:cNvPr id="7" name="Tijdelijke aanduiding voor tekst 6"/>
          <p:cNvSpPr>
            <a:spLocks noGrp="1"/>
          </p:cNvSpPr>
          <p:nvPr>
            <p:ph type="body" sz="quarter" idx="13"/>
          </p:nvPr>
        </p:nvSpPr>
        <p:spPr/>
        <p:txBody>
          <a:bodyPr/>
          <a:lstStyle/>
          <a:p>
            <a:r>
              <a:rPr lang="nl-NL" dirty="0" err="1"/>
              <a:t>Decision</a:t>
            </a:r>
            <a:r>
              <a:rPr lang="nl-NL" dirty="0"/>
              <a:t> </a:t>
            </a:r>
          </a:p>
          <a:p>
            <a:r>
              <a:rPr lang="nl-NL" dirty="0" err="1"/>
              <a:t>forces</a:t>
            </a:r>
            <a:endParaRPr lang="nl-NL" dirty="0"/>
          </a:p>
        </p:txBody>
      </p:sp>
    </p:spTree>
    <p:extLst>
      <p:ext uri="{BB962C8B-B14F-4D97-AF65-F5344CB8AC3E}">
        <p14:creationId xmlns:p14="http://schemas.microsoft.com/office/powerpoint/2010/main" val="3073293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10515600" cy="1325563"/>
          </a:xfrm>
        </p:spPr>
        <p:txBody>
          <a:bodyPr anchor="t">
            <a:normAutofit/>
          </a:bodyPr>
          <a:lstStyle/>
          <a:p>
            <a:r>
              <a:rPr lang="nl-NL" dirty="0"/>
              <a:t>FORCES</a:t>
            </a:r>
          </a:p>
        </p:txBody>
      </p:sp>
      <p:sp>
        <p:nvSpPr>
          <p:cNvPr id="11" name="Content Placeholder 4"/>
          <p:cNvSpPr>
            <a:spLocks noGrp="1"/>
          </p:cNvSpPr>
          <p:nvPr>
            <p:ph type="body" sz="quarter" idx="11"/>
          </p:nvPr>
        </p:nvSpPr>
        <p:spPr>
          <a:xfrm>
            <a:off x="838200" y="1925638"/>
            <a:ext cx="8406284" cy="4248000"/>
          </a:xfrm>
        </p:spPr>
        <p:txBody>
          <a:bodyPr>
            <a:normAutofit/>
          </a:bodyPr>
          <a:lstStyle/>
          <a:p>
            <a:r>
              <a:rPr lang="en-US" dirty="0"/>
              <a:t>A force is any aspect of an architectural problem arising in the system or its environment ( operational, development, business, organizational, political, economic, legal, regulatory, ecological, social, etc.), to be considered when choosing among the available decision alternatives. </a:t>
            </a:r>
          </a:p>
          <a:p>
            <a:r>
              <a:rPr lang="en-US" dirty="0"/>
              <a:t>Decision Forces are a way of “Multi-criteria decision making”, part of the ICT Research Methods Pack. </a:t>
            </a:r>
          </a:p>
          <a:p>
            <a:endParaRPr lang="en-US" dirty="0"/>
          </a:p>
          <a:p>
            <a:endParaRPr lang="en-US" dirty="0"/>
          </a:p>
          <a:p>
            <a:endParaRPr lang="en-US" dirty="0"/>
          </a:p>
          <a:p>
            <a:endParaRPr lang="en-US" dirty="0"/>
          </a:p>
          <a:p>
            <a:endParaRPr lang="en-US" dirty="0"/>
          </a:p>
        </p:txBody>
      </p:sp>
      <p:pic>
        <p:nvPicPr>
          <p:cNvPr id="4" name="Picture 3" descr="A screenshot of a cell phone&#10;&#10;AI-generated content may be incorrect.">
            <a:extLst>
              <a:ext uri="{FF2B5EF4-FFF2-40B4-BE49-F238E27FC236}">
                <a16:creationId xmlns:a16="http://schemas.microsoft.com/office/drawing/2014/main" id="{E82676A5-1932-6082-637D-44A906593C6C}"/>
              </a:ext>
            </a:extLst>
          </p:cNvPr>
          <p:cNvPicPr>
            <a:picLocks noChangeAspect="1"/>
          </p:cNvPicPr>
          <p:nvPr/>
        </p:nvPicPr>
        <p:blipFill>
          <a:blip r:embed="rId2"/>
          <a:stretch>
            <a:fillRect/>
          </a:stretch>
        </p:blipFill>
        <p:spPr>
          <a:xfrm>
            <a:off x="9951952" y="0"/>
            <a:ext cx="1753644" cy="6858000"/>
          </a:xfrm>
          <a:prstGeom prst="rect">
            <a:avLst/>
          </a:prstGeom>
        </p:spPr>
      </p:pic>
      <p:sp>
        <p:nvSpPr>
          <p:cNvPr id="5" name="Oval 4">
            <a:extLst>
              <a:ext uri="{FF2B5EF4-FFF2-40B4-BE49-F238E27FC236}">
                <a16:creationId xmlns:a16="http://schemas.microsoft.com/office/drawing/2014/main" id="{11D00E9D-CF8D-7593-F2CA-B65BFE607108}"/>
              </a:ext>
            </a:extLst>
          </p:cNvPr>
          <p:cNvSpPr/>
          <p:nvPr/>
        </p:nvSpPr>
        <p:spPr>
          <a:xfrm>
            <a:off x="9746901" y="4461468"/>
            <a:ext cx="2069961" cy="894303"/>
          </a:xfrm>
          <a:prstGeom prst="ellipse">
            <a:avLst/>
          </a:prstGeom>
          <a:noFill/>
          <a:ln w="57150">
            <a:solidFill>
              <a:schemeClr val="tx2">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96939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7129BB8-3DF6-0B05-F3DB-0D6F1FEFC0BF}"/>
              </a:ext>
            </a:extLst>
          </p:cNvPr>
          <p:cNvGrpSpPr/>
          <p:nvPr/>
        </p:nvGrpSpPr>
        <p:grpSpPr>
          <a:xfrm>
            <a:off x="1516062" y="1295400"/>
            <a:ext cx="10052546" cy="5410200"/>
            <a:chOff x="-7938" y="1295400"/>
            <a:chExt cx="10052546" cy="5410200"/>
          </a:xfrm>
        </p:grpSpPr>
        <p:sp>
          <p:nvSpPr>
            <p:cNvPr id="2" name="Rectangle 1"/>
            <p:cNvSpPr/>
            <p:nvPr/>
          </p:nvSpPr>
          <p:spPr>
            <a:xfrm>
              <a:off x="0" y="4581128"/>
              <a:ext cx="1763688" cy="20162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29698" name="Group 2"/>
            <p:cNvGrpSpPr>
              <a:grpSpLocks/>
            </p:cNvGrpSpPr>
            <p:nvPr/>
          </p:nvGrpSpPr>
          <p:grpSpPr bwMode="auto">
            <a:xfrm>
              <a:off x="2151063" y="2384425"/>
              <a:ext cx="5468937" cy="3254375"/>
              <a:chOff x="1355" y="1502"/>
              <a:chExt cx="3048" cy="1632"/>
            </a:xfrm>
          </p:grpSpPr>
          <p:sp>
            <p:nvSpPr>
              <p:cNvPr id="29703" name="AutoShape 3"/>
              <p:cNvSpPr>
                <a:spLocks noChangeArrowheads="1"/>
              </p:cNvSpPr>
              <p:nvPr/>
            </p:nvSpPr>
            <p:spPr bwMode="auto">
              <a:xfrm>
                <a:off x="1366" y="1502"/>
                <a:ext cx="1361" cy="680"/>
              </a:xfrm>
              <a:prstGeom prst="roundRect">
                <a:avLst>
                  <a:gd name="adj" fmla="val 144"/>
                </a:avLst>
              </a:prstGeom>
              <a:noFill/>
              <a:ln w="1800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2400"/>
              </a:p>
            </p:txBody>
          </p:sp>
          <p:sp>
            <p:nvSpPr>
              <p:cNvPr id="29704" name="Text Box 4"/>
              <p:cNvSpPr txBox="1">
                <a:spLocks noChangeArrowheads="1"/>
              </p:cNvSpPr>
              <p:nvPr/>
            </p:nvSpPr>
            <p:spPr bwMode="auto">
              <a:xfrm>
                <a:off x="1593" y="1555"/>
                <a:ext cx="907" cy="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a:solidFill>
                      <a:srgbClr val="000000"/>
                    </a:solidFill>
                  </a:rPr>
                  <a:t>Decision</a:t>
                </a:r>
              </a:p>
              <a:p>
                <a:pPr algn="ctr" eaLnBrk="1" hangingPunct="1"/>
                <a:r>
                  <a:rPr lang="en-US">
                    <a:solidFill>
                      <a:srgbClr val="000000"/>
                    </a:solidFill>
                  </a:rPr>
                  <a:t>Relationship</a:t>
                </a:r>
              </a:p>
              <a:p>
                <a:pPr algn="ctr" eaLnBrk="1" hangingPunct="1"/>
                <a:r>
                  <a:rPr lang="en-US">
                    <a:solidFill>
                      <a:srgbClr val="000000"/>
                    </a:solidFill>
                  </a:rPr>
                  <a:t>View</a:t>
                </a:r>
              </a:p>
            </p:txBody>
          </p:sp>
          <p:grpSp>
            <p:nvGrpSpPr>
              <p:cNvPr id="29705" name="Group 5"/>
              <p:cNvGrpSpPr>
                <a:grpSpLocks/>
              </p:cNvGrpSpPr>
              <p:nvPr/>
            </p:nvGrpSpPr>
            <p:grpSpPr bwMode="auto">
              <a:xfrm>
                <a:off x="3044" y="1502"/>
                <a:ext cx="1360" cy="679"/>
                <a:chOff x="3044" y="1502"/>
                <a:chExt cx="1360" cy="679"/>
              </a:xfrm>
            </p:grpSpPr>
            <p:sp>
              <p:nvSpPr>
                <p:cNvPr id="29715" name="AutoShape 6"/>
                <p:cNvSpPr>
                  <a:spLocks noChangeArrowheads="1"/>
                </p:cNvSpPr>
                <p:nvPr/>
              </p:nvSpPr>
              <p:spPr bwMode="auto">
                <a:xfrm>
                  <a:off x="3044" y="1502"/>
                  <a:ext cx="1361" cy="680"/>
                </a:xfrm>
                <a:prstGeom prst="roundRect">
                  <a:avLst>
                    <a:gd name="adj" fmla="val 144"/>
                  </a:avLst>
                </a:prstGeom>
                <a:noFill/>
                <a:ln w="1800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2400"/>
                </a:p>
              </p:txBody>
            </p:sp>
            <p:sp>
              <p:nvSpPr>
                <p:cNvPr id="29716" name="Text Box 7"/>
                <p:cNvSpPr txBox="1">
                  <a:spLocks noChangeArrowheads="1"/>
                </p:cNvSpPr>
                <p:nvPr/>
              </p:nvSpPr>
              <p:spPr bwMode="auto">
                <a:xfrm>
                  <a:off x="3227" y="1555"/>
                  <a:ext cx="994" cy="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rgbClr val="000000"/>
                      </a:solidFill>
                    </a:rPr>
                    <a:t>Decision</a:t>
                  </a:r>
                  <a:br>
                    <a:rPr lang="en-US" dirty="0">
                      <a:solidFill>
                        <a:srgbClr val="000000"/>
                      </a:solidFill>
                    </a:rPr>
                  </a:br>
                  <a:r>
                    <a:rPr lang="en-US" dirty="0">
                      <a:solidFill>
                        <a:srgbClr val="000000"/>
                      </a:solidFill>
                    </a:rPr>
                    <a:t>Chronological</a:t>
                  </a:r>
                </a:p>
                <a:p>
                  <a:pPr algn="ctr" eaLnBrk="1" hangingPunct="1"/>
                  <a:r>
                    <a:rPr lang="en-US" dirty="0">
                      <a:solidFill>
                        <a:srgbClr val="000000"/>
                      </a:solidFill>
                    </a:rPr>
                    <a:t>View</a:t>
                  </a:r>
                </a:p>
              </p:txBody>
            </p:sp>
          </p:grpSp>
          <p:grpSp>
            <p:nvGrpSpPr>
              <p:cNvPr id="29706" name="Group 8"/>
              <p:cNvGrpSpPr>
                <a:grpSpLocks/>
              </p:cNvGrpSpPr>
              <p:nvPr/>
            </p:nvGrpSpPr>
            <p:grpSpPr bwMode="auto">
              <a:xfrm>
                <a:off x="1355" y="2455"/>
                <a:ext cx="1360" cy="679"/>
                <a:chOff x="1355" y="2455"/>
                <a:chExt cx="1360" cy="679"/>
              </a:xfrm>
            </p:grpSpPr>
            <p:sp>
              <p:nvSpPr>
                <p:cNvPr id="29713" name="AutoShape 9"/>
                <p:cNvSpPr>
                  <a:spLocks noChangeArrowheads="1"/>
                </p:cNvSpPr>
                <p:nvPr/>
              </p:nvSpPr>
              <p:spPr bwMode="auto">
                <a:xfrm>
                  <a:off x="1355" y="2455"/>
                  <a:ext cx="1361" cy="680"/>
                </a:xfrm>
                <a:prstGeom prst="roundRect">
                  <a:avLst>
                    <a:gd name="adj" fmla="val 144"/>
                  </a:avLst>
                </a:prstGeom>
                <a:noFill/>
                <a:ln w="1800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2400"/>
                </a:p>
              </p:txBody>
            </p:sp>
            <p:sp>
              <p:nvSpPr>
                <p:cNvPr id="29714" name="Text Box 10"/>
                <p:cNvSpPr txBox="1">
                  <a:spLocks noChangeArrowheads="1"/>
                </p:cNvSpPr>
                <p:nvPr/>
              </p:nvSpPr>
              <p:spPr bwMode="auto">
                <a:xfrm>
                  <a:off x="1396" y="2507"/>
                  <a:ext cx="1280" cy="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a:solidFill>
                        <a:srgbClr val="000000"/>
                      </a:solidFill>
                    </a:rPr>
                    <a:t>Decision</a:t>
                  </a:r>
                  <a:br>
                    <a:rPr lang="en-US">
                      <a:solidFill>
                        <a:srgbClr val="000000"/>
                      </a:solidFill>
                    </a:rPr>
                  </a:br>
                  <a:r>
                    <a:rPr lang="en-US">
                      <a:solidFill>
                        <a:srgbClr val="000000"/>
                      </a:solidFill>
                    </a:rPr>
                    <a:t>Stakeholder</a:t>
                  </a:r>
                </a:p>
                <a:p>
                  <a:pPr algn="ctr" eaLnBrk="1" hangingPunct="1"/>
                  <a:r>
                    <a:rPr lang="en-US">
                      <a:solidFill>
                        <a:srgbClr val="000000"/>
                      </a:solidFill>
                    </a:rPr>
                    <a:t> Involvement View</a:t>
                  </a:r>
                </a:p>
              </p:txBody>
            </p:sp>
          </p:grpSp>
          <p:grpSp>
            <p:nvGrpSpPr>
              <p:cNvPr id="29707" name="Group 11"/>
              <p:cNvGrpSpPr>
                <a:grpSpLocks/>
              </p:cNvGrpSpPr>
              <p:nvPr/>
            </p:nvGrpSpPr>
            <p:grpSpPr bwMode="auto">
              <a:xfrm>
                <a:off x="3044" y="2455"/>
                <a:ext cx="1360" cy="679"/>
                <a:chOff x="3044" y="2455"/>
                <a:chExt cx="1360" cy="679"/>
              </a:xfrm>
            </p:grpSpPr>
            <p:sp>
              <p:nvSpPr>
                <p:cNvPr id="29711" name="AutoShape 12"/>
                <p:cNvSpPr>
                  <a:spLocks noChangeArrowheads="1"/>
                </p:cNvSpPr>
                <p:nvPr/>
              </p:nvSpPr>
              <p:spPr bwMode="auto">
                <a:xfrm>
                  <a:off x="3044" y="2455"/>
                  <a:ext cx="1361" cy="680"/>
                </a:xfrm>
                <a:prstGeom prst="roundRect">
                  <a:avLst>
                    <a:gd name="adj" fmla="val 144"/>
                  </a:avLst>
                </a:prstGeom>
                <a:noFill/>
                <a:ln w="18000">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sz="2400"/>
                </a:p>
              </p:txBody>
            </p:sp>
            <p:sp>
              <p:nvSpPr>
                <p:cNvPr id="29712" name="Text Box 13"/>
                <p:cNvSpPr txBox="1">
                  <a:spLocks noChangeArrowheads="1"/>
                </p:cNvSpPr>
                <p:nvPr/>
              </p:nvSpPr>
              <p:spPr bwMode="auto">
                <a:xfrm>
                  <a:off x="3391" y="2492"/>
                  <a:ext cx="666" cy="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rgbClr val="000000"/>
                      </a:solidFill>
                    </a:rPr>
                    <a:t>Decision</a:t>
                  </a:r>
                </a:p>
                <a:p>
                  <a:pPr algn="ctr" eaLnBrk="1" hangingPunct="1"/>
                  <a:r>
                    <a:rPr lang="en-US" dirty="0">
                      <a:solidFill>
                        <a:srgbClr val="000000"/>
                      </a:solidFill>
                    </a:rPr>
                    <a:t>Forces</a:t>
                  </a:r>
                </a:p>
                <a:p>
                  <a:pPr algn="ctr" eaLnBrk="1" hangingPunct="1"/>
                  <a:r>
                    <a:rPr lang="en-US" dirty="0">
                      <a:solidFill>
                        <a:srgbClr val="000000"/>
                      </a:solidFill>
                    </a:rPr>
                    <a:t>View</a:t>
                  </a:r>
                </a:p>
              </p:txBody>
            </p:sp>
          </p:grpSp>
          <p:grpSp>
            <p:nvGrpSpPr>
              <p:cNvPr id="29708" name="Group 14"/>
              <p:cNvGrpSpPr>
                <a:grpSpLocks/>
              </p:cNvGrpSpPr>
              <p:nvPr/>
            </p:nvGrpSpPr>
            <p:grpSpPr bwMode="auto">
              <a:xfrm>
                <a:off x="2315" y="2057"/>
                <a:ext cx="1133" cy="566"/>
                <a:chOff x="2315" y="2057"/>
                <a:chExt cx="1133" cy="566"/>
              </a:xfrm>
            </p:grpSpPr>
            <p:sp>
              <p:nvSpPr>
                <p:cNvPr id="29709" name="Oval 15"/>
                <p:cNvSpPr>
                  <a:spLocks noChangeArrowheads="1"/>
                </p:cNvSpPr>
                <p:nvPr/>
              </p:nvSpPr>
              <p:spPr bwMode="auto">
                <a:xfrm>
                  <a:off x="2315" y="2057"/>
                  <a:ext cx="1134" cy="567"/>
                </a:xfrm>
                <a:prstGeom prst="ellipse">
                  <a:avLst/>
                </a:prstGeom>
                <a:solidFill>
                  <a:srgbClr val="FFFFFF"/>
                </a:solidFill>
                <a:ln w="9525">
                  <a:solidFill>
                    <a:srgbClr val="000000"/>
                  </a:solidFill>
                  <a:round/>
                  <a:headEnd/>
                  <a:tailEnd/>
                </a:ln>
              </p:spPr>
              <p:txBody>
                <a:bodyPr wrap="none" anchor="ctr"/>
                <a:lstStyle/>
                <a:p>
                  <a:endParaRPr lang="en-US" sz="2400"/>
                </a:p>
              </p:txBody>
            </p:sp>
            <p:sp>
              <p:nvSpPr>
                <p:cNvPr id="29710" name="Text Box 16"/>
                <p:cNvSpPr txBox="1">
                  <a:spLocks noChangeArrowheads="1"/>
                </p:cNvSpPr>
                <p:nvPr/>
              </p:nvSpPr>
              <p:spPr bwMode="auto">
                <a:xfrm>
                  <a:off x="2432" y="2129"/>
                  <a:ext cx="907" cy="4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rgbClr val="000000"/>
                      </a:solidFill>
                    </a:rPr>
                    <a:t>Decision</a:t>
                  </a:r>
                </a:p>
                <a:p>
                  <a:pPr algn="ctr" eaLnBrk="1" hangingPunct="1"/>
                  <a:r>
                    <a:rPr lang="en-US" dirty="0">
                      <a:solidFill>
                        <a:srgbClr val="000000"/>
                      </a:solidFill>
                    </a:rPr>
                    <a:t>Rationale</a:t>
                  </a:r>
                </a:p>
              </p:txBody>
            </p:sp>
          </p:grpSp>
        </p:grpSp>
        <p:sp>
          <p:nvSpPr>
            <p:cNvPr id="29700" name="Text Box 18"/>
            <p:cNvSpPr txBox="1">
              <a:spLocks noChangeArrowheads="1"/>
            </p:cNvSpPr>
            <p:nvPr/>
          </p:nvSpPr>
          <p:spPr bwMode="auto">
            <a:xfrm>
              <a:off x="-7938" y="1331913"/>
              <a:ext cx="4579938" cy="1368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Validate consistency &amp; completeness</a:t>
              </a:r>
            </a:p>
            <a:p>
              <a:pPr eaLnBrk="1" hangingPunct="1"/>
              <a:r>
                <a:rPr lang="en-US" sz="1600" dirty="0">
                  <a:solidFill>
                    <a:srgbClr val="000000"/>
                  </a:solidFill>
                </a:rPr>
                <a:t>Perform impact analysis</a:t>
              </a:r>
            </a:p>
            <a:p>
              <a:pPr eaLnBrk="1" hangingPunct="1"/>
              <a:r>
                <a:rPr lang="en-US" sz="1600" dirty="0">
                  <a:solidFill>
                    <a:srgbClr val="000000"/>
                  </a:solidFill>
                  <a:cs typeface="Arial" charset="0"/>
                </a:rPr>
                <a:t>Understand decision relationships</a:t>
              </a:r>
            </a:p>
            <a:p>
              <a:pPr eaLnBrk="1" hangingPunct="1"/>
              <a:r>
                <a:rPr lang="en-US" sz="1600" dirty="0">
                  <a:solidFill>
                    <a:srgbClr val="000000"/>
                  </a:solidFill>
                  <a:cs typeface="Arial" charset="0"/>
                </a:rPr>
                <a:t>Get overview</a:t>
              </a:r>
            </a:p>
            <a:p>
              <a:pPr eaLnBrk="1" hangingPunct="1"/>
              <a:endParaRPr lang="en-US" sz="1600" dirty="0">
                <a:solidFill>
                  <a:srgbClr val="000000"/>
                </a:solidFill>
              </a:endParaRPr>
            </a:p>
          </p:txBody>
        </p:sp>
        <p:sp>
          <p:nvSpPr>
            <p:cNvPr id="29701" name="Text Box 19"/>
            <p:cNvSpPr txBox="1">
              <a:spLocks noChangeArrowheads="1"/>
            </p:cNvSpPr>
            <p:nvPr/>
          </p:nvSpPr>
          <p:spPr bwMode="auto">
            <a:xfrm>
              <a:off x="5181600" y="1295400"/>
              <a:ext cx="3970338" cy="106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a:solidFill>
                    <a:srgbClr val="000000"/>
                  </a:solidFill>
                </a:rPr>
                <a:t>Understand system evolution</a:t>
              </a:r>
            </a:p>
            <a:p>
              <a:pPr eaLnBrk="1" hangingPunct="1"/>
              <a:r>
                <a:rPr lang="en-US" sz="1600">
                  <a:solidFill>
                    <a:srgbClr val="000000"/>
                  </a:solidFill>
                </a:rPr>
                <a:t>Find decisions changed after last review</a:t>
              </a:r>
            </a:p>
            <a:p>
              <a:pPr eaLnBrk="1" hangingPunct="1"/>
              <a:r>
                <a:rPr lang="en-US" sz="1600">
                  <a:solidFill>
                    <a:srgbClr val="000000"/>
                  </a:solidFill>
                </a:rPr>
                <a:t>Analyze chronological sequence</a:t>
              </a:r>
            </a:p>
            <a:p>
              <a:pPr eaLnBrk="1" hangingPunct="1"/>
              <a:r>
                <a:rPr lang="en-US" sz="1600">
                  <a:solidFill>
                    <a:srgbClr val="000000"/>
                  </a:solidFill>
                </a:rPr>
                <a:t>Extract reusable decision paths</a:t>
              </a:r>
            </a:p>
            <a:p>
              <a:pPr eaLnBrk="1" hangingPunct="1"/>
              <a:endParaRPr lang="en-US" sz="1600">
                <a:solidFill>
                  <a:srgbClr val="000000"/>
                </a:solidFill>
              </a:endParaRPr>
            </a:p>
            <a:p>
              <a:pPr eaLnBrk="1" hangingPunct="1"/>
              <a:endParaRPr lang="en-US" sz="1600">
                <a:solidFill>
                  <a:srgbClr val="000000"/>
                </a:solidFill>
              </a:endParaRPr>
            </a:p>
          </p:txBody>
        </p:sp>
        <p:sp>
          <p:nvSpPr>
            <p:cNvPr id="29702" name="Text Box 20"/>
            <p:cNvSpPr txBox="1">
              <a:spLocks noChangeArrowheads="1"/>
            </p:cNvSpPr>
            <p:nvPr/>
          </p:nvSpPr>
          <p:spPr bwMode="auto">
            <a:xfrm>
              <a:off x="-7938" y="5594350"/>
              <a:ext cx="4884738" cy="1111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Identify stakeholders involved in decisions</a:t>
              </a:r>
            </a:p>
            <a:p>
              <a:pPr eaLnBrk="1" hangingPunct="1"/>
              <a:r>
                <a:rPr lang="en-US" sz="1600" dirty="0">
                  <a:solidFill>
                    <a:srgbClr val="000000"/>
                  </a:solidFill>
                </a:rPr>
                <a:t>Identify stakeholders who have the most impact on a system</a:t>
              </a:r>
            </a:p>
            <a:p>
              <a:pPr eaLnBrk="1" hangingPunct="1"/>
              <a:r>
                <a:rPr lang="en-US" sz="1600" dirty="0">
                  <a:solidFill>
                    <a:srgbClr val="000000"/>
                  </a:solidFill>
                </a:rPr>
                <a:t>Understand a stakeholder‘s function/ significance in a project </a:t>
              </a:r>
            </a:p>
            <a:p>
              <a:pPr eaLnBrk="1" hangingPunct="1"/>
              <a:endParaRPr lang="en-US" sz="1600" dirty="0">
                <a:solidFill>
                  <a:srgbClr val="000000"/>
                </a:solidFill>
              </a:endParaRPr>
            </a:p>
            <a:p>
              <a:pPr eaLnBrk="1" hangingPunct="1"/>
              <a:endParaRPr lang="en-US" sz="1600" dirty="0">
                <a:solidFill>
                  <a:srgbClr val="000000"/>
                </a:solidFill>
                <a:cs typeface="Arial" charset="0"/>
              </a:endParaRPr>
            </a:p>
          </p:txBody>
        </p:sp>
        <p:sp>
          <p:nvSpPr>
            <p:cNvPr id="22" name="Text Box 20"/>
            <p:cNvSpPr txBox="1">
              <a:spLocks noChangeArrowheads="1"/>
            </p:cNvSpPr>
            <p:nvPr/>
          </p:nvSpPr>
          <p:spPr bwMode="auto">
            <a:xfrm>
              <a:off x="5159870" y="5589240"/>
              <a:ext cx="4884738" cy="1111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Understand all motivating aspects driving</a:t>
              </a:r>
            </a:p>
            <a:p>
              <a:pPr eaLnBrk="1" hangingPunct="1"/>
              <a:r>
                <a:rPr lang="en-US" sz="1600" dirty="0">
                  <a:solidFill>
                    <a:srgbClr val="000000"/>
                  </a:solidFill>
                </a:rPr>
                <a:t>decisions</a:t>
              </a:r>
            </a:p>
            <a:p>
              <a:pPr eaLnBrk="1" hangingPunct="1"/>
              <a:endParaRPr lang="en-US" sz="1600" dirty="0">
                <a:solidFill>
                  <a:srgbClr val="000000"/>
                </a:solidFill>
                <a:cs typeface="Arial" charset="0"/>
              </a:endParaRPr>
            </a:p>
          </p:txBody>
        </p:sp>
      </p:grpSp>
      <p:sp>
        <p:nvSpPr>
          <p:cNvPr id="4" name="Text Box 3">
            <a:extLst>
              <a:ext uri="{FF2B5EF4-FFF2-40B4-BE49-F238E27FC236}">
                <a16:creationId xmlns:a16="http://schemas.microsoft.com/office/drawing/2014/main" id="{151E8BF7-4FBB-D293-00DF-5918FCA8482F}"/>
              </a:ext>
            </a:extLst>
          </p:cNvPr>
          <p:cNvSpPr txBox="1">
            <a:spLocks noChangeArrowheads="1"/>
          </p:cNvSpPr>
          <p:nvPr/>
        </p:nvSpPr>
        <p:spPr bwMode="auto">
          <a:xfrm>
            <a:off x="6403975" y="6371987"/>
            <a:ext cx="3419475" cy="369380"/>
          </a:xfrm>
          <a:prstGeom prst="rect">
            <a:avLst/>
          </a:prstGeom>
          <a:solidFill>
            <a:schemeClr val="bg1"/>
          </a:solidFill>
          <a:ln>
            <a:noFill/>
          </a:ln>
        </p:spPr>
        <p:txBody>
          <a:bodyPr lIns="0" tIns="0" rIns="0" bIns="0"/>
          <a:lstStyle>
            <a:lvl1pPr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cs typeface="ＭＳ Ｐゴシック" charset="0"/>
              </a:defRPr>
            </a:lvl1pPr>
            <a:lvl2pPr marL="742950" indent="-28575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2pPr>
            <a:lvl3pPr marL="11430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3pPr>
            <a:lvl4pPr marL="16002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4pPr>
            <a:lvl5pPr marL="20574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9pPr>
          </a:lstStyle>
          <a:p>
            <a:pPr eaLnBrk="1" hangingPunct="1">
              <a:spcBef>
                <a:spcPts val="625"/>
              </a:spcBef>
            </a:pPr>
            <a:r>
              <a:rPr lang="en-US" sz="1600" dirty="0">
                <a:solidFill>
                  <a:srgbClr val="000000"/>
                </a:solidFill>
                <a:latin typeface="Arial"/>
                <a:cs typeface="Arial"/>
              </a:rPr>
              <a:t>(van </a:t>
            </a:r>
            <a:r>
              <a:rPr lang="en-US" sz="1600" dirty="0" err="1">
                <a:solidFill>
                  <a:srgbClr val="000000"/>
                </a:solidFill>
                <a:latin typeface="Arial"/>
                <a:cs typeface="Arial"/>
              </a:rPr>
              <a:t>Heesch</a:t>
            </a:r>
            <a:r>
              <a:rPr lang="en-US" sz="1600" dirty="0">
                <a:solidFill>
                  <a:srgbClr val="000000"/>
                </a:solidFill>
                <a:latin typeface="Arial"/>
                <a:cs typeface="Arial"/>
              </a:rPr>
              <a:t>, </a:t>
            </a:r>
            <a:r>
              <a:rPr lang="en-US" sz="1600" dirty="0" err="1">
                <a:solidFill>
                  <a:srgbClr val="000000"/>
                </a:solidFill>
                <a:latin typeface="Arial"/>
                <a:cs typeface="Arial"/>
              </a:rPr>
              <a:t>Avgeriou</a:t>
            </a:r>
            <a:r>
              <a:rPr lang="en-US" sz="1600" dirty="0">
                <a:solidFill>
                  <a:srgbClr val="000000"/>
                </a:solidFill>
                <a:latin typeface="Arial"/>
                <a:cs typeface="Arial"/>
              </a:rPr>
              <a:t>, Hilliard, 2012)</a:t>
            </a:r>
          </a:p>
        </p:txBody>
      </p:sp>
      <p:sp>
        <p:nvSpPr>
          <p:cNvPr id="5" name="Title 4">
            <a:extLst>
              <a:ext uri="{FF2B5EF4-FFF2-40B4-BE49-F238E27FC236}">
                <a16:creationId xmlns:a16="http://schemas.microsoft.com/office/drawing/2014/main" id="{E773AAC3-86BD-3B62-37DD-0EE0BAAB8158}"/>
              </a:ext>
            </a:extLst>
          </p:cNvPr>
          <p:cNvSpPr>
            <a:spLocks noGrp="1"/>
          </p:cNvSpPr>
          <p:nvPr>
            <p:ph type="title"/>
          </p:nvPr>
        </p:nvSpPr>
        <p:spPr/>
        <p:txBody>
          <a:bodyPr anchor="t"/>
          <a:lstStyle/>
          <a:p>
            <a:r>
              <a:rPr lang="nl-NL" dirty="0" err="1"/>
              <a:t>Frmwrk</a:t>
            </a:r>
            <a:r>
              <a:rPr lang="nl-NL" dirty="0"/>
              <a:t> </a:t>
            </a:r>
            <a:r>
              <a:rPr lang="nl-NL" dirty="0" err="1"/>
              <a:t>for</a:t>
            </a:r>
            <a:r>
              <a:rPr lang="nl-NL" dirty="0"/>
              <a:t> Architecture </a:t>
            </a:r>
            <a:r>
              <a:rPr lang="nl-NL" dirty="0" err="1"/>
              <a:t>Decisions</a:t>
            </a:r>
            <a:br>
              <a:rPr lang="nl-NL" dirty="0"/>
            </a:br>
            <a:endParaRPr lang="nl-NL" dirty="0"/>
          </a:p>
        </p:txBody>
      </p:sp>
    </p:spTree>
    <p:extLst>
      <p:ext uri="{BB962C8B-B14F-4D97-AF65-F5344CB8AC3E}">
        <p14:creationId xmlns:p14="http://schemas.microsoft.com/office/powerpoint/2010/main" val="3908555426"/>
      </p:ext>
    </p:extLst>
  </p:cSld>
  <p:clrMapOvr>
    <a:masterClrMapping/>
  </p:clrMapOvr>
  <p:transition>
    <p:fade thruBlk="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D04E0-D55F-ECB3-DDB4-C07C3CC527CA}"/>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EFAE4E5D-FB59-7072-9A3D-D879358C9F58}"/>
              </a:ext>
            </a:extLst>
          </p:cNvPr>
          <p:cNvGrpSpPr/>
          <p:nvPr/>
        </p:nvGrpSpPr>
        <p:grpSpPr>
          <a:xfrm>
            <a:off x="1516062" y="1295400"/>
            <a:ext cx="10052546" cy="5410200"/>
            <a:chOff x="-7938" y="1295400"/>
            <a:chExt cx="10052546" cy="5410200"/>
          </a:xfrm>
        </p:grpSpPr>
        <p:sp>
          <p:nvSpPr>
            <p:cNvPr id="2" name="Rectangle 1">
              <a:extLst>
                <a:ext uri="{FF2B5EF4-FFF2-40B4-BE49-F238E27FC236}">
                  <a16:creationId xmlns:a16="http://schemas.microsoft.com/office/drawing/2014/main" id="{78648085-7BAA-90AA-2CA8-887F59ABB233}"/>
                </a:ext>
              </a:extLst>
            </p:cNvPr>
            <p:cNvSpPr/>
            <p:nvPr/>
          </p:nvSpPr>
          <p:spPr>
            <a:xfrm>
              <a:off x="0" y="4581128"/>
              <a:ext cx="1763688" cy="201622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29698" name="Group 2">
              <a:extLst>
                <a:ext uri="{FF2B5EF4-FFF2-40B4-BE49-F238E27FC236}">
                  <a16:creationId xmlns:a16="http://schemas.microsoft.com/office/drawing/2014/main" id="{514091F5-3992-B609-2DD3-A9DF07914395}"/>
                </a:ext>
              </a:extLst>
            </p:cNvPr>
            <p:cNvGrpSpPr>
              <a:grpSpLocks/>
            </p:cNvGrpSpPr>
            <p:nvPr/>
          </p:nvGrpSpPr>
          <p:grpSpPr bwMode="auto">
            <a:xfrm>
              <a:off x="2151063" y="2384425"/>
              <a:ext cx="5468937" cy="3254375"/>
              <a:chOff x="1355" y="1502"/>
              <a:chExt cx="3048" cy="1632"/>
            </a:xfrm>
          </p:grpSpPr>
          <p:sp>
            <p:nvSpPr>
              <p:cNvPr id="29703" name="AutoShape 3">
                <a:extLst>
                  <a:ext uri="{FF2B5EF4-FFF2-40B4-BE49-F238E27FC236}">
                    <a16:creationId xmlns:a16="http://schemas.microsoft.com/office/drawing/2014/main" id="{97044FDF-496F-62B3-A2DA-B34AD3B14D5F}"/>
                  </a:ext>
                </a:extLst>
              </p:cNvPr>
              <p:cNvSpPr>
                <a:spLocks noChangeArrowheads="1"/>
              </p:cNvSpPr>
              <p:nvPr/>
            </p:nvSpPr>
            <p:spPr bwMode="auto">
              <a:xfrm>
                <a:off x="1366" y="1502"/>
                <a:ext cx="1361" cy="680"/>
              </a:xfrm>
              <a:prstGeom prst="roundRect">
                <a:avLst>
                  <a:gd name="adj" fmla="val 144"/>
                </a:avLst>
              </a:prstGeom>
              <a:noFill/>
              <a:ln w="180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2400"/>
              </a:p>
            </p:txBody>
          </p:sp>
          <p:sp>
            <p:nvSpPr>
              <p:cNvPr id="29704" name="Text Box 4">
                <a:extLst>
                  <a:ext uri="{FF2B5EF4-FFF2-40B4-BE49-F238E27FC236}">
                    <a16:creationId xmlns:a16="http://schemas.microsoft.com/office/drawing/2014/main" id="{2FC8D943-9189-C74D-C222-7DC6A39ABA96}"/>
                  </a:ext>
                </a:extLst>
              </p:cNvPr>
              <p:cNvSpPr txBox="1">
                <a:spLocks noChangeArrowheads="1"/>
              </p:cNvSpPr>
              <p:nvPr/>
            </p:nvSpPr>
            <p:spPr bwMode="auto">
              <a:xfrm>
                <a:off x="1593" y="1555"/>
                <a:ext cx="907" cy="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a:solidFill>
                      <a:srgbClr val="000000"/>
                    </a:solidFill>
                  </a:rPr>
                  <a:t>Decision</a:t>
                </a:r>
              </a:p>
              <a:p>
                <a:pPr algn="ctr" eaLnBrk="1" hangingPunct="1"/>
                <a:r>
                  <a:rPr lang="en-US">
                    <a:solidFill>
                      <a:srgbClr val="000000"/>
                    </a:solidFill>
                  </a:rPr>
                  <a:t>Relationship</a:t>
                </a:r>
              </a:p>
              <a:p>
                <a:pPr algn="ctr" eaLnBrk="1" hangingPunct="1"/>
                <a:r>
                  <a:rPr lang="en-US">
                    <a:solidFill>
                      <a:srgbClr val="000000"/>
                    </a:solidFill>
                  </a:rPr>
                  <a:t>View</a:t>
                </a:r>
              </a:p>
            </p:txBody>
          </p:sp>
          <p:grpSp>
            <p:nvGrpSpPr>
              <p:cNvPr id="29705" name="Group 5">
                <a:extLst>
                  <a:ext uri="{FF2B5EF4-FFF2-40B4-BE49-F238E27FC236}">
                    <a16:creationId xmlns:a16="http://schemas.microsoft.com/office/drawing/2014/main" id="{503535C8-3EB2-4124-DE6E-BB0A7E843C85}"/>
                  </a:ext>
                </a:extLst>
              </p:cNvPr>
              <p:cNvGrpSpPr>
                <a:grpSpLocks/>
              </p:cNvGrpSpPr>
              <p:nvPr/>
            </p:nvGrpSpPr>
            <p:grpSpPr bwMode="auto">
              <a:xfrm>
                <a:off x="3044" y="1502"/>
                <a:ext cx="1360" cy="679"/>
                <a:chOff x="3044" y="1502"/>
                <a:chExt cx="1360" cy="679"/>
              </a:xfrm>
            </p:grpSpPr>
            <p:sp>
              <p:nvSpPr>
                <p:cNvPr id="29715" name="AutoShape 6">
                  <a:extLst>
                    <a:ext uri="{FF2B5EF4-FFF2-40B4-BE49-F238E27FC236}">
                      <a16:creationId xmlns:a16="http://schemas.microsoft.com/office/drawing/2014/main" id="{A7CEE753-8175-F79D-33CF-9DD46899C9B5}"/>
                    </a:ext>
                  </a:extLst>
                </p:cNvPr>
                <p:cNvSpPr>
                  <a:spLocks noChangeArrowheads="1"/>
                </p:cNvSpPr>
                <p:nvPr/>
              </p:nvSpPr>
              <p:spPr bwMode="auto">
                <a:xfrm>
                  <a:off x="3044" y="1502"/>
                  <a:ext cx="1361" cy="680"/>
                </a:xfrm>
                <a:prstGeom prst="roundRect">
                  <a:avLst>
                    <a:gd name="adj" fmla="val 144"/>
                  </a:avLst>
                </a:prstGeom>
                <a:noFill/>
                <a:ln w="180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2400"/>
                </a:p>
              </p:txBody>
            </p:sp>
            <p:sp>
              <p:nvSpPr>
                <p:cNvPr id="29716" name="Text Box 7">
                  <a:extLst>
                    <a:ext uri="{FF2B5EF4-FFF2-40B4-BE49-F238E27FC236}">
                      <a16:creationId xmlns:a16="http://schemas.microsoft.com/office/drawing/2014/main" id="{AAE238D3-D008-491F-F9F0-6FB619BC964C}"/>
                    </a:ext>
                  </a:extLst>
                </p:cNvPr>
                <p:cNvSpPr txBox="1">
                  <a:spLocks noChangeArrowheads="1"/>
                </p:cNvSpPr>
                <p:nvPr/>
              </p:nvSpPr>
              <p:spPr bwMode="auto">
                <a:xfrm>
                  <a:off x="3227" y="1555"/>
                  <a:ext cx="994" cy="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rgbClr val="000000"/>
                      </a:solidFill>
                    </a:rPr>
                    <a:t>Decision</a:t>
                  </a:r>
                  <a:br>
                    <a:rPr lang="en-US" dirty="0">
                      <a:solidFill>
                        <a:srgbClr val="000000"/>
                      </a:solidFill>
                    </a:rPr>
                  </a:br>
                  <a:r>
                    <a:rPr lang="en-US" dirty="0">
                      <a:solidFill>
                        <a:srgbClr val="000000"/>
                      </a:solidFill>
                    </a:rPr>
                    <a:t>Chronological</a:t>
                  </a:r>
                </a:p>
                <a:p>
                  <a:pPr algn="ctr" eaLnBrk="1" hangingPunct="1"/>
                  <a:r>
                    <a:rPr lang="en-US" dirty="0">
                      <a:solidFill>
                        <a:srgbClr val="000000"/>
                      </a:solidFill>
                    </a:rPr>
                    <a:t>View</a:t>
                  </a:r>
                </a:p>
              </p:txBody>
            </p:sp>
          </p:grpSp>
          <p:grpSp>
            <p:nvGrpSpPr>
              <p:cNvPr id="29706" name="Group 8">
                <a:extLst>
                  <a:ext uri="{FF2B5EF4-FFF2-40B4-BE49-F238E27FC236}">
                    <a16:creationId xmlns:a16="http://schemas.microsoft.com/office/drawing/2014/main" id="{D66F377A-68B0-99ED-8B61-E8634D4BC70E}"/>
                  </a:ext>
                </a:extLst>
              </p:cNvPr>
              <p:cNvGrpSpPr>
                <a:grpSpLocks/>
              </p:cNvGrpSpPr>
              <p:nvPr/>
            </p:nvGrpSpPr>
            <p:grpSpPr bwMode="auto">
              <a:xfrm>
                <a:off x="1355" y="2455"/>
                <a:ext cx="1360" cy="679"/>
                <a:chOff x="1355" y="2455"/>
                <a:chExt cx="1360" cy="679"/>
              </a:xfrm>
            </p:grpSpPr>
            <p:sp>
              <p:nvSpPr>
                <p:cNvPr id="29713" name="AutoShape 9">
                  <a:extLst>
                    <a:ext uri="{FF2B5EF4-FFF2-40B4-BE49-F238E27FC236}">
                      <a16:creationId xmlns:a16="http://schemas.microsoft.com/office/drawing/2014/main" id="{4E4441A6-A016-D766-0172-17497E0D1F73}"/>
                    </a:ext>
                  </a:extLst>
                </p:cNvPr>
                <p:cNvSpPr>
                  <a:spLocks noChangeArrowheads="1"/>
                </p:cNvSpPr>
                <p:nvPr/>
              </p:nvSpPr>
              <p:spPr bwMode="auto">
                <a:xfrm>
                  <a:off x="1355" y="2455"/>
                  <a:ext cx="1361" cy="680"/>
                </a:xfrm>
                <a:prstGeom prst="roundRect">
                  <a:avLst>
                    <a:gd name="adj" fmla="val 144"/>
                  </a:avLst>
                </a:prstGeom>
                <a:noFill/>
                <a:ln w="180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2400"/>
                </a:p>
              </p:txBody>
            </p:sp>
            <p:sp>
              <p:nvSpPr>
                <p:cNvPr id="29714" name="Text Box 10">
                  <a:extLst>
                    <a:ext uri="{FF2B5EF4-FFF2-40B4-BE49-F238E27FC236}">
                      <a16:creationId xmlns:a16="http://schemas.microsoft.com/office/drawing/2014/main" id="{68E36994-B5F5-A13B-CDBB-60FF3E3E3C65}"/>
                    </a:ext>
                  </a:extLst>
                </p:cNvPr>
                <p:cNvSpPr txBox="1">
                  <a:spLocks noChangeArrowheads="1"/>
                </p:cNvSpPr>
                <p:nvPr/>
              </p:nvSpPr>
              <p:spPr bwMode="auto">
                <a:xfrm>
                  <a:off x="1396" y="2507"/>
                  <a:ext cx="1280" cy="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a:solidFill>
                        <a:srgbClr val="000000"/>
                      </a:solidFill>
                    </a:rPr>
                    <a:t>Decision</a:t>
                  </a:r>
                  <a:br>
                    <a:rPr lang="en-US">
                      <a:solidFill>
                        <a:srgbClr val="000000"/>
                      </a:solidFill>
                    </a:rPr>
                  </a:br>
                  <a:r>
                    <a:rPr lang="en-US">
                      <a:solidFill>
                        <a:srgbClr val="000000"/>
                      </a:solidFill>
                    </a:rPr>
                    <a:t>Stakeholder</a:t>
                  </a:r>
                </a:p>
                <a:p>
                  <a:pPr algn="ctr" eaLnBrk="1" hangingPunct="1"/>
                  <a:r>
                    <a:rPr lang="en-US">
                      <a:solidFill>
                        <a:srgbClr val="000000"/>
                      </a:solidFill>
                    </a:rPr>
                    <a:t> Involvement View</a:t>
                  </a:r>
                </a:p>
              </p:txBody>
            </p:sp>
          </p:grpSp>
          <p:grpSp>
            <p:nvGrpSpPr>
              <p:cNvPr id="29707" name="Group 11">
                <a:extLst>
                  <a:ext uri="{FF2B5EF4-FFF2-40B4-BE49-F238E27FC236}">
                    <a16:creationId xmlns:a16="http://schemas.microsoft.com/office/drawing/2014/main" id="{311F6FC2-5C12-0B82-CB7C-11C989E3D9CC}"/>
                  </a:ext>
                </a:extLst>
              </p:cNvPr>
              <p:cNvGrpSpPr>
                <a:grpSpLocks/>
              </p:cNvGrpSpPr>
              <p:nvPr/>
            </p:nvGrpSpPr>
            <p:grpSpPr bwMode="auto">
              <a:xfrm>
                <a:off x="3044" y="2455"/>
                <a:ext cx="1360" cy="679"/>
                <a:chOff x="3044" y="2455"/>
                <a:chExt cx="1360" cy="679"/>
              </a:xfrm>
            </p:grpSpPr>
            <p:sp>
              <p:nvSpPr>
                <p:cNvPr id="29711" name="AutoShape 12">
                  <a:extLst>
                    <a:ext uri="{FF2B5EF4-FFF2-40B4-BE49-F238E27FC236}">
                      <a16:creationId xmlns:a16="http://schemas.microsoft.com/office/drawing/2014/main" id="{080AE230-CE71-B388-C561-0893470C0A32}"/>
                    </a:ext>
                  </a:extLst>
                </p:cNvPr>
                <p:cNvSpPr>
                  <a:spLocks noChangeArrowheads="1"/>
                </p:cNvSpPr>
                <p:nvPr/>
              </p:nvSpPr>
              <p:spPr bwMode="auto">
                <a:xfrm>
                  <a:off x="3044" y="2455"/>
                  <a:ext cx="1361" cy="680"/>
                </a:xfrm>
                <a:prstGeom prst="roundRect">
                  <a:avLst>
                    <a:gd name="adj" fmla="val 144"/>
                  </a:avLst>
                </a:prstGeom>
                <a:solidFill>
                  <a:srgbClr val="E50056"/>
                </a:solidFill>
                <a:ln w="1800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sz="2400">
                    <a:solidFill>
                      <a:schemeClr val="bg1"/>
                    </a:solidFill>
                  </a:endParaRPr>
                </a:p>
              </p:txBody>
            </p:sp>
            <p:sp>
              <p:nvSpPr>
                <p:cNvPr id="29712" name="Text Box 13">
                  <a:extLst>
                    <a:ext uri="{FF2B5EF4-FFF2-40B4-BE49-F238E27FC236}">
                      <a16:creationId xmlns:a16="http://schemas.microsoft.com/office/drawing/2014/main" id="{A7EC295F-CB26-2C9E-D80A-DCC0D38B8ADF}"/>
                    </a:ext>
                  </a:extLst>
                </p:cNvPr>
                <p:cNvSpPr txBox="1">
                  <a:spLocks noChangeArrowheads="1"/>
                </p:cNvSpPr>
                <p:nvPr/>
              </p:nvSpPr>
              <p:spPr bwMode="auto">
                <a:xfrm>
                  <a:off x="3391" y="2492"/>
                  <a:ext cx="666" cy="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none"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chemeClr val="bg1"/>
                      </a:solidFill>
                    </a:rPr>
                    <a:t>Decision</a:t>
                  </a:r>
                </a:p>
                <a:p>
                  <a:pPr algn="ctr" eaLnBrk="1" hangingPunct="1"/>
                  <a:r>
                    <a:rPr lang="en-US" dirty="0">
                      <a:solidFill>
                        <a:schemeClr val="bg1"/>
                      </a:solidFill>
                    </a:rPr>
                    <a:t>Forces</a:t>
                  </a:r>
                </a:p>
                <a:p>
                  <a:pPr algn="ctr" eaLnBrk="1" hangingPunct="1"/>
                  <a:r>
                    <a:rPr lang="en-US" dirty="0">
                      <a:solidFill>
                        <a:schemeClr val="bg1"/>
                      </a:solidFill>
                    </a:rPr>
                    <a:t>View</a:t>
                  </a:r>
                </a:p>
              </p:txBody>
            </p:sp>
          </p:grpSp>
          <p:grpSp>
            <p:nvGrpSpPr>
              <p:cNvPr id="29708" name="Group 14">
                <a:extLst>
                  <a:ext uri="{FF2B5EF4-FFF2-40B4-BE49-F238E27FC236}">
                    <a16:creationId xmlns:a16="http://schemas.microsoft.com/office/drawing/2014/main" id="{6E88CE5E-3D86-A757-1A91-448DAB7A44C1}"/>
                  </a:ext>
                </a:extLst>
              </p:cNvPr>
              <p:cNvGrpSpPr>
                <a:grpSpLocks/>
              </p:cNvGrpSpPr>
              <p:nvPr/>
            </p:nvGrpSpPr>
            <p:grpSpPr bwMode="auto">
              <a:xfrm>
                <a:off x="2315" y="2057"/>
                <a:ext cx="1133" cy="566"/>
                <a:chOff x="2315" y="2057"/>
                <a:chExt cx="1133" cy="566"/>
              </a:xfrm>
            </p:grpSpPr>
            <p:sp>
              <p:nvSpPr>
                <p:cNvPr id="29709" name="Oval 15">
                  <a:extLst>
                    <a:ext uri="{FF2B5EF4-FFF2-40B4-BE49-F238E27FC236}">
                      <a16:creationId xmlns:a16="http://schemas.microsoft.com/office/drawing/2014/main" id="{00BC7BC7-E5E2-413D-E783-C0B2EE1782F8}"/>
                    </a:ext>
                  </a:extLst>
                </p:cNvPr>
                <p:cNvSpPr>
                  <a:spLocks noChangeArrowheads="1"/>
                </p:cNvSpPr>
                <p:nvPr/>
              </p:nvSpPr>
              <p:spPr bwMode="auto">
                <a:xfrm>
                  <a:off x="2315" y="2057"/>
                  <a:ext cx="1134" cy="567"/>
                </a:xfrm>
                <a:prstGeom prst="ellipse">
                  <a:avLst/>
                </a:prstGeom>
                <a:solidFill>
                  <a:srgbClr val="FFFFFF"/>
                </a:solidFill>
                <a:ln w="9525">
                  <a:solidFill>
                    <a:srgbClr val="000000"/>
                  </a:solidFill>
                  <a:round/>
                  <a:headEnd/>
                  <a:tailEnd/>
                </a:ln>
              </p:spPr>
              <p:txBody>
                <a:bodyPr wrap="none" anchor="ctr"/>
                <a:lstStyle/>
                <a:p>
                  <a:endParaRPr lang="en-US" sz="2400"/>
                </a:p>
              </p:txBody>
            </p:sp>
            <p:sp>
              <p:nvSpPr>
                <p:cNvPr id="29710" name="Text Box 16">
                  <a:extLst>
                    <a:ext uri="{FF2B5EF4-FFF2-40B4-BE49-F238E27FC236}">
                      <a16:creationId xmlns:a16="http://schemas.microsoft.com/office/drawing/2014/main" id="{575778F8-24B1-5976-F474-13BC9735EE18}"/>
                    </a:ext>
                  </a:extLst>
                </p:cNvPr>
                <p:cNvSpPr txBox="1">
                  <a:spLocks noChangeArrowheads="1"/>
                </p:cNvSpPr>
                <p:nvPr/>
              </p:nvSpPr>
              <p:spPr bwMode="auto">
                <a:xfrm>
                  <a:off x="2432" y="2129"/>
                  <a:ext cx="907"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algn="ctr" eaLnBrk="1" hangingPunct="1"/>
                  <a:r>
                    <a:rPr lang="en-US" dirty="0">
                      <a:solidFill>
                        <a:srgbClr val="000000"/>
                      </a:solidFill>
                    </a:rPr>
                    <a:t>Decision</a:t>
                  </a:r>
                </a:p>
                <a:p>
                  <a:pPr algn="ctr" eaLnBrk="1" hangingPunct="1"/>
                  <a:r>
                    <a:rPr lang="en-US" dirty="0">
                      <a:solidFill>
                        <a:srgbClr val="000000"/>
                      </a:solidFill>
                    </a:rPr>
                    <a:t>Rationale</a:t>
                  </a:r>
                </a:p>
              </p:txBody>
            </p:sp>
          </p:grpSp>
        </p:grpSp>
        <p:sp>
          <p:nvSpPr>
            <p:cNvPr id="29700" name="Text Box 18">
              <a:extLst>
                <a:ext uri="{FF2B5EF4-FFF2-40B4-BE49-F238E27FC236}">
                  <a16:creationId xmlns:a16="http://schemas.microsoft.com/office/drawing/2014/main" id="{0B17D0F0-5B7A-38D7-6192-B5A3FB7721E0}"/>
                </a:ext>
              </a:extLst>
            </p:cNvPr>
            <p:cNvSpPr txBox="1">
              <a:spLocks noChangeArrowheads="1"/>
            </p:cNvSpPr>
            <p:nvPr/>
          </p:nvSpPr>
          <p:spPr bwMode="auto">
            <a:xfrm>
              <a:off x="-7938" y="1331913"/>
              <a:ext cx="4579938" cy="1368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Validate consistency &amp; completeness</a:t>
              </a:r>
            </a:p>
            <a:p>
              <a:pPr eaLnBrk="1" hangingPunct="1"/>
              <a:r>
                <a:rPr lang="en-US" sz="1600" dirty="0">
                  <a:solidFill>
                    <a:srgbClr val="000000"/>
                  </a:solidFill>
                </a:rPr>
                <a:t>Perform impact analysis</a:t>
              </a:r>
            </a:p>
            <a:p>
              <a:pPr eaLnBrk="1" hangingPunct="1"/>
              <a:r>
                <a:rPr lang="en-US" sz="1600" dirty="0">
                  <a:solidFill>
                    <a:srgbClr val="000000"/>
                  </a:solidFill>
                  <a:cs typeface="Arial" charset="0"/>
                </a:rPr>
                <a:t>Understand decision relationships</a:t>
              </a:r>
            </a:p>
            <a:p>
              <a:pPr eaLnBrk="1" hangingPunct="1"/>
              <a:r>
                <a:rPr lang="en-US" sz="1600" dirty="0">
                  <a:solidFill>
                    <a:srgbClr val="000000"/>
                  </a:solidFill>
                  <a:cs typeface="Arial" charset="0"/>
                </a:rPr>
                <a:t>Get overview</a:t>
              </a:r>
            </a:p>
            <a:p>
              <a:pPr eaLnBrk="1" hangingPunct="1"/>
              <a:endParaRPr lang="en-US" sz="1600" dirty="0">
                <a:solidFill>
                  <a:srgbClr val="000000"/>
                </a:solidFill>
              </a:endParaRPr>
            </a:p>
          </p:txBody>
        </p:sp>
        <p:sp>
          <p:nvSpPr>
            <p:cNvPr id="29701" name="Text Box 19">
              <a:extLst>
                <a:ext uri="{FF2B5EF4-FFF2-40B4-BE49-F238E27FC236}">
                  <a16:creationId xmlns:a16="http://schemas.microsoft.com/office/drawing/2014/main" id="{55206FE7-9399-7623-F30B-ECD19881A42D}"/>
                </a:ext>
              </a:extLst>
            </p:cNvPr>
            <p:cNvSpPr txBox="1">
              <a:spLocks noChangeArrowheads="1"/>
            </p:cNvSpPr>
            <p:nvPr/>
          </p:nvSpPr>
          <p:spPr bwMode="auto">
            <a:xfrm>
              <a:off x="5181600" y="1295400"/>
              <a:ext cx="3970338"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a:solidFill>
                    <a:srgbClr val="000000"/>
                  </a:solidFill>
                </a:rPr>
                <a:t>Understand system evolution</a:t>
              </a:r>
            </a:p>
            <a:p>
              <a:pPr eaLnBrk="1" hangingPunct="1"/>
              <a:r>
                <a:rPr lang="en-US" sz="1600">
                  <a:solidFill>
                    <a:srgbClr val="000000"/>
                  </a:solidFill>
                </a:rPr>
                <a:t>Find decisions changed after last review</a:t>
              </a:r>
            </a:p>
            <a:p>
              <a:pPr eaLnBrk="1" hangingPunct="1"/>
              <a:r>
                <a:rPr lang="en-US" sz="1600">
                  <a:solidFill>
                    <a:srgbClr val="000000"/>
                  </a:solidFill>
                </a:rPr>
                <a:t>Analyze chronological sequence</a:t>
              </a:r>
            </a:p>
            <a:p>
              <a:pPr eaLnBrk="1" hangingPunct="1"/>
              <a:r>
                <a:rPr lang="en-US" sz="1600">
                  <a:solidFill>
                    <a:srgbClr val="000000"/>
                  </a:solidFill>
                </a:rPr>
                <a:t>Extract reusable decision paths</a:t>
              </a:r>
            </a:p>
            <a:p>
              <a:pPr eaLnBrk="1" hangingPunct="1"/>
              <a:endParaRPr lang="en-US" sz="1600">
                <a:solidFill>
                  <a:srgbClr val="000000"/>
                </a:solidFill>
              </a:endParaRPr>
            </a:p>
            <a:p>
              <a:pPr eaLnBrk="1" hangingPunct="1"/>
              <a:endParaRPr lang="en-US" sz="1600">
                <a:solidFill>
                  <a:srgbClr val="000000"/>
                </a:solidFill>
              </a:endParaRPr>
            </a:p>
          </p:txBody>
        </p:sp>
        <p:sp>
          <p:nvSpPr>
            <p:cNvPr id="29702" name="Text Box 20">
              <a:extLst>
                <a:ext uri="{FF2B5EF4-FFF2-40B4-BE49-F238E27FC236}">
                  <a16:creationId xmlns:a16="http://schemas.microsoft.com/office/drawing/2014/main" id="{DA7EB566-9A89-876B-7CA0-14C470F54D55}"/>
                </a:ext>
              </a:extLst>
            </p:cNvPr>
            <p:cNvSpPr txBox="1">
              <a:spLocks noChangeArrowheads="1"/>
            </p:cNvSpPr>
            <p:nvPr/>
          </p:nvSpPr>
          <p:spPr bwMode="auto">
            <a:xfrm>
              <a:off x="-7938" y="5594350"/>
              <a:ext cx="4884738" cy="1111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Identify stakeholders involved in decisions</a:t>
              </a:r>
            </a:p>
            <a:p>
              <a:pPr eaLnBrk="1" hangingPunct="1"/>
              <a:r>
                <a:rPr lang="en-US" sz="1600" dirty="0">
                  <a:solidFill>
                    <a:srgbClr val="000000"/>
                  </a:solidFill>
                </a:rPr>
                <a:t>Identify stakeholders who have the most impact on a system</a:t>
              </a:r>
            </a:p>
            <a:p>
              <a:pPr eaLnBrk="1" hangingPunct="1"/>
              <a:r>
                <a:rPr lang="en-US" sz="1600" dirty="0">
                  <a:solidFill>
                    <a:srgbClr val="000000"/>
                  </a:solidFill>
                </a:rPr>
                <a:t>Understand a stakeholder‘s function/ significance in a project </a:t>
              </a:r>
            </a:p>
            <a:p>
              <a:pPr eaLnBrk="1" hangingPunct="1"/>
              <a:endParaRPr lang="en-US" sz="1600" dirty="0">
                <a:solidFill>
                  <a:srgbClr val="000000"/>
                </a:solidFill>
              </a:endParaRPr>
            </a:p>
            <a:p>
              <a:pPr eaLnBrk="1" hangingPunct="1"/>
              <a:endParaRPr lang="en-US" sz="1600" dirty="0">
                <a:solidFill>
                  <a:srgbClr val="000000"/>
                </a:solidFill>
                <a:cs typeface="Arial" charset="0"/>
              </a:endParaRPr>
            </a:p>
          </p:txBody>
        </p:sp>
        <p:sp>
          <p:nvSpPr>
            <p:cNvPr id="22" name="Text Box 20">
              <a:extLst>
                <a:ext uri="{FF2B5EF4-FFF2-40B4-BE49-F238E27FC236}">
                  <a16:creationId xmlns:a16="http://schemas.microsoft.com/office/drawing/2014/main" id="{738AB1F2-2D02-E24B-B0D1-AFEF6BBAF78E}"/>
                </a:ext>
              </a:extLst>
            </p:cNvPr>
            <p:cNvSpPr txBox="1">
              <a:spLocks noChangeArrowheads="1"/>
            </p:cNvSpPr>
            <p:nvPr/>
          </p:nvSpPr>
          <p:spPr bwMode="auto">
            <a:xfrm>
              <a:off x="5159870" y="5589240"/>
              <a:ext cx="4884738" cy="1111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lIns="90000" tIns="45000" rIns="90000" bIns="450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cs typeface="ＭＳ Ｐゴシック"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tx1"/>
                  </a:solidFill>
                  <a:latin typeface="Arial" charset="0"/>
                  <a:ea typeface="ＭＳ Ｐゴシック" charset="0"/>
                </a:defRPr>
              </a:lvl9pPr>
            </a:lstStyle>
            <a:p>
              <a:pPr eaLnBrk="1" hangingPunct="1"/>
              <a:r>
                <a:rPr lang="en-US" sz="1600" dirty="0">
                  <a:solidFill>
                    <a:srgbClr val="000000"/>
                  </a:solidFill>
                </a:rPr>
                <a:t>Understand all motivating aspects driving</a:t>
              </a:r>
            </a:p>
            <a:p>
              <a:pPr eaLnBrk="1" hangingPunct="1"/>
              <a:r>
                <a:rPr lang="en-US" sz="1600" dirty="0">
                  <a:solidFill>
                    <a:srgbClr val="000000"/>
                  </a:solidFill>
                </a:rPr>
                <a:t>decisions</a:t>
              </a:r>
            </a:p>
            <a:p>
              <a:pPr eaLnBrk="1" hangingPunct="1"/>
              <a:endParaRPr lang="en-US" sz="1600" dirty="0">
                <a:solidFill>
                  <a:srgbClr val="000000"/>
                </a:solidFill>
                <a:cs typeface="Arial" charset="0"/>
              </a:endParaRPr>
            </a:p>
          </p:txBody>
        </p:sp>
      </p:grpSp>
      <p:sp>
        <p:nvSpPr>
          <p:cNvPr id="4" name="Text Box 3">
            <a:extLst>
              <a:ext uri="{FF2B5EF4-FFF2-40B4-BE49-F238E27FC236}">
                <a16:creationId xmlns:a16="http://schemas.microsoft.com/office/drawing/2014/main" id="{B7D3331B-1F71-7FB4-5453-261C3AD3B3B9}"/>
              </a:ext>
            </a:extLst>
          </p:cNvPr>
          <p:cNvSpPr txBox="1">
            <a:spLocks noChangeArrowheads="1"/>
          </p:cNvSpPr>
          <p:nvPr/>
        </p:nvSpPr>
        <p:spPr bwMode="auto">
          <a:xfrm>
            <a:off x="6403975" y="6371987"/>
            <a:ext cx="3419475" cy="369380"/>
          </a:xfrm>
          <a:prstGeom prst="rect">
            <a:avLst/>
          </a:prstGeom>
          <a:solidFill>
            <a:schemeClr val="bg1"/>
          </a:solidFill>
          <a:ln>
            <a:noFill/>
          </a:ln>
        </p:spPr>
        <p:txBody>
          <a:bodyPr lIns="0" tIns="0" rIns="0" bIns="0"/>
          <a:lstStyle>
            <a:lvl1pPr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cs typeface="ＭＳ Ｐゴシック" charset="0"/>
              </a:defRPr>
            </a:lvl1pPr>
            <a:lvl2pPr marL="742950" indent="-28575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2pPr>
            <a:lvl3pPr marL="11430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3pPr>
            <a:lvl4pPr marL="16002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4pPr>
            <a:lvl5pPr marL="20574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9pPr>
          </a:lstStyle>
          <a:p>
            <a:pPr eaLnBrk="1" hangingPunct="1">
              <a:spcBef>
                <a:spcPts val="625"/>
              </a:spcBef>
            </a:pPr>
            <a:r>
              <a:rPr lang="en-US" sz="1600" dirty="0">
                <a:solidFill>
                  <a:srgbClr val="000000"/>
                </a:solidFill>
                <a:latin typeface="Arial"/>
                <a:cs typeface="Arial"/>
              </a:rPr>
              <a:t>(van </a:t>
            </a:r>
            <a:r>
              <a:rPr lang="en-US" sz="1600" dirty="0" err="1">
                <a:solidFill>
                  <a:srgbClr val="000000"/>
                </a:solidFill>
                <a:latin typeface="Arial"/>
                <a:cs typeface="Arial"/>
              </a:rPr>
              <a:t>Heesch</a:t>
            </a:r>
            <a:r>
              <a:rPr lang="en-US" sz="1600" dirty="0">
                <a:solidFill>
                  <a:srgbClr val="000000"/>
                </a:solidFill>
                <a:latin typeface="Arial"/>
                <a:cs typeface="Arial"/>
              </a:rPr>
              <a:t>, </a:t>
            </a:r>
            <a:r>
              <a:rPr lang="en-US" sz="1600" dirty="0" err="1">
                <a:solidFill>
                  <a:srgbClr val="000000"/>
                </a:solidFill>
                <a:latin typeface="Arial"/>
                <a:cs typeface="Arial"/>
              </a:rPr>
              <a:t>Avgeriou</a:t>
            </a:r>
            <a:r>
              <a:rPr lang="en-US" sz="1600" dirty="0">
                <a:solidFill>
                  <a:srgbClr val="000000"/>
                </a:solidFill>
                <a:latin typeface="Arial"/>
                <a:cs typeface="Arial"/>
              </a:rPr>
              <a:t>, Hilliard, 2012)</a:t>
            </a:r>
          </a:p>
        </p:txBody>
      </p:sp>
      <p:sp>
        <p:nvSpPr>
          <p:cNvPr id="5" name="Title 4">
            <a:extLst>
              <a:ext uri="{FF2B5EF4-FFF2-40B4-BE49-F238E27FC236}">
                <a16:creationId xmlns:a16="http://schemas.microsoft.com/office/drawing/2014/main" id="{385B23E9-FEC8-D206-F500-FCEC9DD42D0E}"/>
              </a:ext>
            </a:extLst>
          </p:cNvPr>
          <p:cNvSpPr>
            <a:spLocks noGrp="1"/>
          </p:cNvSpPr>
          <p:nvPr>
            <p:ph type="title"/>
          </p:nvPr>
        </p:nvSpPr>
        <p:spPr/>
        <p:txBody>
          <a:bodyPr anchor="t"/>
          <a:lstStyle/>
          <a:p>
            <a:r>
              <a:rPr lang="nl-NL" dirty="0" err="1"/>
              <a:t>Frmwrk</a:t>
            </a:r>
            <a:r>
              <a:rPr lang="nl-NL" dirty="0"/>
              <a:t> </a:t>
            </a:r>
            <a:r>
              <a:rPr lang="nl-NL" dirty="0" err="1"/>
              <a:t>for</a:t>
            </a:r>
            <a:r>
              <a:rPr lang="nl-NL" dirty="0"/>
              <a:t> Architecture </a:t>
            </a:r>
            <a:r>
              <a:rPr lang="nl-NL" dirty="0" err="1"/>
              <a:t>Decisions</a:t>
            </a:r>
            <a:br>
              <a:rPr lang="nl-NL" dirty="0"/>
            </a:br>
            <a:endParaRPr lang="nl-NL" dirty="0"/>
          </a:p>
        </p:txBody>
      </p:sp>
    </p:spTree>
    <p:extLst>
      <p:ext uri="{BB962C8B-B14F-4D97-AF65-F5344CB8AC3E}">
        <p14:creationId xmlns:p14="http://schemas.microsoft.com/office/powerpoint/2010/main" val="1500665796"/>
      </p:ext>
    </p:extLst>
  </p:cSld>
  <p:clrMapOvr>
    <a:masterClrMapping/>
  </p:clrMapOvr>
  <p:transition>
    <p:fade thruBlk="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b="11450"/>
          <a:stretch/>
        </p:blipFill>
        <p:spPr>
          <a:xfrm>
            <a:off x="1487488" y="248475"/>
            <a:ext cx="8899508" cy="6072809"/>
          </a:xfrm>
          <a:prstGeom prst="rect">
            <a:avLst/>
          </a:prstGeom>
        </p:spPr>
      </p:pic>
      <p:sp>
        <p:nvSpPr>
          <p:cNvPr id="7" name="Text Box 3"/>
          <p:cNvSpPr txBox="1">
            <a:spLocks noChangeArrowheads="1"/>
          </p:cNvSpPr>
          <p:nvPr/>
        </p:nvSpPr>
        <p:spPr bwMode="auto">
          <a:xfrm>
            <a:off x="6403975" y="6371987"/>
            <a:ext cx="3419475" cy="369380"/>
          </a:xfrm>
          <a:prstGeom prst="rect">
            <a:avLst/>
          </a:prstGeom>
          <a:solidFill>
            <a:schemeClr val="bg1"/>
          </a:solidFill>
          <a:ln>
            <a:noFill/>
          </a:ln>
        </p:spPr>
        <p:txBody>
          <a:bodyPr lIns="0" tIns="0" rIns="0" bIns="0"/>
          <a:lstStyle>
            <a:lvl1pPr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cs typeface="ＭＳ Ｐゴシック" charset="0"/>
              </a:defRPr>
            </a:lvl1pPr>
            <a:lvl2pPr marL="742950" indent="-28575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2pPr>
            <a:lvl3pPr marL="11430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3pPr>
            <a:lvl4pPr marL="16002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4pPr>
            <a:lvl5pPr marL="2057400" indent="-228600" eaLnBrk="0" hangingPunct="0">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sz="2400">
                <a:solidFill>
                  <a:schemeClr val="tx1"/>
                </a:solidFill>
                <a:latin typeface="Arial" charset="0"/>
                <a:ea typeface="ＭＳ Ｐゴシック" charset="0"/>
              </a:defRPr>
            </a:lvl9pPr>
          </a:lstStyle>
          <a:p>
            <a:pPr eaLnBrk="1" hangingPunct="1">
              <a:spcBef>
                <a:spcPts val="625"/>
              </a:spcBef>
            </a:pPr>
            <a:r>
              <a:rPr lang="en-US" sz="1600" dirty="0">
                <a:solidFill>
                  <a:srgbClr val="000000"/>
                </a:solidFill>
                <a:latin typeface="Arial"/>
                <a:cs typeface="Arial"/>
              </a:rPr>
              <a:t>(van </a:t>
            </a:r>
            <a:r>
              <a:rPr lang="en-US" sz="1600" dirty="0" err="1">
                <a:solidFill>
                  <a:srgbClr val="000000"/>
                </a:solidFill>
                <a:latin typeface="Arial"/>
                <a:cs typeface="Arial"/>
              </a:rPr>
              <a:t>Heesch</a:t>
            </a:r>
            <a:r>
              <a:rPr lang="en-US" sz="1600" dirty="0">
                <a:solidFill>
                  <a:srgbClr val="000000"/>
                </a:solidFill>
                <a:latin typeface="Arial"/>
                <a:cs typeface="Arial"/>
              </a:rPr>
              <a:t>, </a:t>
            </a:r>
            <a:r>
              <a:rPr lang="en-US" sz="1600" dirty="0" err="1">
                <a:solidFill>
                  <a:srgbClr val="000000"/>
                </a:solidFill>
                <a:latin typeface="Arial"/>
                <a:cs typeface="Arial"/>
              </a:rPr>
              <a:t>Avgeriou</a:t>
            </a:r>
            <a:r>
              <a:rPr lang="en-US" sz="1600" dirty="0">
                <a:solidFill>
                  <a:srgbClr val="000000"/>
                </a:solidFill>
                <a:latin typeface="Arial"/>
                <a:cs typeface="Arial"/>
              </a:rPr>
              <a:t>, Hilliard, 2012)</a:t>
            </a:r>
          </a:p>
        </p:txBody>
      </p:sp>
      <p:sp>
        <p:nvSpPr>
          <p:cNvPr id="3" name="Rectangle 2"/>
          <p:cNvSpPr/>
          <p:nvPr/>
        </p:nvSpPr>
        <p:spPr>
          <a:xfrm>
            <a:off x="1559496" y="5733256"/>
            <a:ext cx="3384376" cy="1080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82DB67D-4221-3132-3399-2080F0346031}"/>
              </a:ext>
            </a:extLst>
          </p:cNvPr>
          <p:cNvSpPr>
            <a:spLocks noGrp="1"/>
          </p:cNvSpPr>
          <p:nvPr>
            <p:ph type="title"/>
          </p:nvPr>
        </p:nvSpPr>
        <p:spPr/>
        <p:txBody>
          <a:bodyPr anchor="t"/>
          <a:lstStyle/>
          <a:p>
            <a:r>
              <a:rPr lang="nl-NL" dirty="0" err="1"/>
              <a:t>Decision</a:t>
            </a:r>
            <a:r>
              <a:rPr lang="nl-NL" dirty="0"/>
              <a:t> </a:t>
            </a:r>
            <a:r>
              <a:rPr lang="nl-NL" dirty="0" err="1"/>
              <a:t>Forces</a:t>
            </a:r>
            <a:endParaRPr lang="nl-NL" dirty="0"/>
          </a:p>
        </p:txBody>
      </p:sp>
    </p:spTree>
    <p:extLst>
      <p:ext uri="{BB962C8B-B14F-4D97-AF65-F5344CB8AC3E}">
        <p14:creationId xmlns:p14="http://schemas.microsoft.com/office/powerpoint/2010/main" val="3371641864"/>
      </p:ext>
    </p:extLst>
  </p:cSld>
  <p:clrMapOvr>
    <a:masterClrMapping/>
  </p:clrMapOvr>
  <p:transition>
    <p:fade thruBlk="1"/>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entatie_Smal">
  <a:themeElements>
    <a:clrScheme name="HAN">
      <a:dk1>
        <a:sysClr val="windowText" lastClr="000000"/>
      </a:dk1>
      <a:lt1>
        <a:sysClr val="window" lastClr="FFFFFF"/>
      </a:lt1>
      <a:dk2>
        <a:srgbClr val="E50056"/>
      </a:dk2>
      <a:lt2>
        <a:srgbClr val="F8F8F8"/>
      </a:lt2>
      <a:accent1>
        <a:srgbClr val="000000"/>
      </a:accent1>
      <a:accent2>
        <a:srgbClr val="454545"/>
      </a:accent2>
      <a:accent3>
        <a:srgbClr val="757575"/>
      </a:accent3>
      <a:accent4>
        <a:srgbClr val="919191"/>
      </a:accent4>
      <a:accent5>
        <a:srgbClr val="E3E3E3"/>
      </a:accent5>
      <a:accent6>
        <a:srgbClr val="F8F8F8"/>
      </a:accent6>
      <a:hlink>
        <a:srgbClr val="000000"/>
      </a:hlink>
      <a:folHlink>
        <a:srgbClr val="000000"/>
      </a:folHlink>
    </a:clrScheme>
    <a:fontScheme name="HAN-PP">
      <a:majorFont>
        <a:latin typeface="Avenir Next Condensed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eed_wit_v5" id="{F6C41901-E5B4-4FEB-A778-FF765A248646}" vid="{7B5227E1-91BA-4173-8DF2-0457B5FA0E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Presentatie_Smal</Template>
  <TotalTime>7</TotalTime>
  <Words>420</Words>
  <Application>Microsoft Macintosh PowerPoint</Application>
  <PresentationFormat>Widescreen</PresentationFormat>
  <Paragraphs>75</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Avenir Next Condensed Medium</vt:lpstr>
      <vt:lpstr>Calibri</vt:lpstr>
      <vt:lpstr>Georgia</vt:lpstr>
      <vt:lpstr>Presentatie_Smal</vt:lpstr>
      <vt:lpstr>PowerPoint Presentation</vt:lpstr>
      <vt:lpstr>FORCES</vt:lpstr>
      <vt:lpstr>Frmwrk for Architecture Decisions </vt:lpstr>
      <vt:lpstr>Frmwrk for Architecture Decisions </vt:lpstr>
      <vt:lpstr>Decision Forces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Rody Middelkoop</dc:creator>
  <cp:lastModifiedBy>Rody Middelkoop</cp:lastModifiedBy>
  <cp:revision>4</cp:revision>
  <dcterms:created xsi:type="dcterms:W3CDTF">2024-02-04T11:24:55Z</dcterms:created>
  <dcterms:modified xsi:type="dcterms:W3CDTF">2025-02-15T09:52:00Z</dcterms:modified>
</cp:coreProperties>
</file>